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07" r:id="rId1"/>
  </p:sldMasterIdLst>
  <p:notesMasterIdLst>
    <p:notesMasterId r:id="rId32"/>
  </p:notesMasterIdLst>
  <p:handoutMasterIdLst>
    <p:handoutMasterId r:id="rId33"/>
  </p:handoutMasterIdLst>
  <p:sldIdLst>
    <p:sldId id="258" r:id="rId2"/>
    <p:sldId id="298" r:id="rId3"/>
    <p:sldId id="311" r:id="rId4"/>
    <p:sldId id="308" r:id="rId5"/>
    <p:sldId id="286" r:id="rId6"/>
    <p:sldId id="300" r:id="rId7"/>
    <p:sldId id="303" r:id="rId8"/>
    <p:sldId id="304" r:id="rId9"/>
    <p:sldId id="293" r:id="rId10"/>
    <p:sldId id="292" r:id="rId11"/>
    <p:sldId id="306" r:id="rId12"/>
    <p:sldId id="307" r:id="rId13"/>
    <p:sldId id="294" r:id="rId14"/>
    <p:sldId id="295" r:id="rId15"/>
    <p:sldId id="296" r:id="rId16"/>
    <p:sldId id="297" r:id="rId17"/>
    <p:sldId id="310" r:id="rId18"/>
    <p:sldId id="287" r:id="rId19"/>
    <p:sldId id="290" r:id="rId20"/>
    <p:sldId id="268" r:id="rId21"/>
    <p:sldId id="285" r:id="rId22"/>
    <p:sldId id="283" r:id="rId23"/>
    <p:sldId id="272" r:id="rId24"/>
    <p:sldId id="273" r:id="rId25"/>
    <p:sldId id="278" r:id="rId26"/>
    <p:sldId id="280" r:id="rId27"/>
    <p:sldId id="276" r:id="rId28"/>
    <p:sldId id="277" r:id="rId29"/>
    <p:sldId id="309" r:id="rId30"/>
    <p:sldId id="284" r:id="rId31"/>
  </p:sldIdLst>
  <p:sldSz cx="12192000" cy="6858000"/>
  <p:notesSz cx="6797675" cy="9928225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9209F6D-93C0-DF0C-D328-F5EA640161EB}" name="Rembo" initials="R" userId="Rembo" providerId="None"/>
  <p188:author id="{ACAB29EC-3EF1-497E-7D02-4DC307E73A63}" name="Paulijsebaert@hotmail.com" initials="P" userId="e2f087a0dd928145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dré Harder" initials="AH" lastIdx="1" clrIdx="0">
    <p:extLst>
      <p:ext uri="{19B8F6BF-5375-455C-9EA6-DF929625EA0E}">
        <p15:presenceInfo xmlns:p15="http://schemas.microsoft.com/office/powerpoint/2012/main" userId="62fc989f662e9b98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212" autoAdjust="0"/>
    <p:restoredTop sz="94604" autoAdjust="0"/>
  </p:normalViewPr>
  <p:slideViewPr>
    <p:cSldViewPr snapToGrid="0">
      <p:cViewPr varScale="1">
        <p:scale>
          <a:sx n="106" d="100"/>
          <a:sy n="106" d="100"/>
        </p:scale>
        <p:origin x="432" y="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2" d="100"/>
          <a:sy n="122" d="100"/>
        </p:scale>
        <p:origin x="5004" y="1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8/10/relationships/authors" Target="authors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>
            <a:extLst>
              <a:ext uri="{FF2B5EF4-FFF2-40B4-BE49-F238E27FC236}">
                <a16:creationId xmlns:a16="http://schemas.microsoft.com/office/drawing/2014/main" id="{3B574D59-86D7-DFDA-8BE3-22A0E379A2D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1AE26EEC-6F0E-5FE0-8FC7-439159EF088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20C5E3-2A89-4194-A0C2-FB352FAE8F15}" type="datetimeFigureOut">
              <a:rPr lang="nl-NL" smtClean="0"/>
              <a:t>30-4-2026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7F4CFDE8-AC39-5444-C11B-FFCCF881B0F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nl-NL"/>
              <a:t>Slide 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082C833B-BF28-33A7-A109-15243D2FE22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FF6A19-4056-4D3F-82D9-3127A0D4A93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87415532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 dirty="0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A82A55-C909-48FC-8877-5D3F43DEB155}" type="datetimeFigureOut">
              <a:rPr lang="nl-NL" smtClean="0"/>
              <a:t>30-4-2026</a:t>
            </a:fld>
            <a:endParaRPr lang="nl-NL" dirty="0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 dirty="0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nl-NL"/>
              <a:t>Slide </a:t>
            </a:r>
            <a:endParaRPr lang="nl-NL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CB06E5-95C6-4575-80B9-FE6DBBD973DD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74687679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CB06E5-95C6-4575-80B9-FE6DBBD973DD}" type="slidenum">
              <a:rPr lang="nl-NL" smtClean="0"/>
              <a:t>24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79BD685-DF05-74AA-1A8C-62DAA91E89B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nl-NL"/>
              <a:t>Slide 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405185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ndertitel 2">
            <a:extLst>
              <a:ext uri="{FF2B5EF4-FFF2-40B4-BE49-F238E27FC236}">
                <a16:creationId xmlns:a16="http://schemas.microsoft.com/office/drawing/2014/main" id="{54DA6540-B44E-3D31-8764-B1C508B3E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600200"/>
            <a:ext cx="9144000" cy="47783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>
                <a:latin typeface="Helvetica" panose="020B0604020202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Klikken om de ondertitelstijl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778283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>
            <a:extLst>
              <a:ext uri="{FF2B5EF4-FFF2-40B4-BE49-F238E27FC236}">
                <a16:creationId xmlns:a16="http://schemas.microsoft.com/office/drawing/2014/main" id="{95AC5A12-6B85-7952-1EA2-948483D6C6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448" y="873061"/>
            <a:ext cx="11067288" cy="434531"/>
          </a:xfrm>
          <a:prstGeom prst="rect">
            <a:avLst/>
          </a:prstGeom>
        </p:spPr>
        <p:txBody>
          <a:bodyPr/>
          <a:lstStyle>
            <a:lvl1pPr>
              <a:defRPr sz="2400" b="1">
                <a:latin typeface="Helvetica" panose="020B0604020202030204" pitchFamily="34" charset="0"/>
              </a:defRPr>
            </a:lvl1pPr>
          </a:lstStyle>
          <a:p>
            <a:r>
              <a:rPr lang="nl-NL" dirty="0"/>
              <a:t>Klik om stijl te bewerken</a:t>
            </a:r>
          </a:p>
        </p:txBody>
      </p:sp>
      <p:sp>
        <p:nvSpPr>
          <p:cNvPr id="5" name="Tijdelijke aanduiding voor inhoud 2">
            <a:extLst>
              <a:ext uri="{FF2B5EF4-FFF2-40B4-BE49-F238E27FC236}">
                <a16:creationId xmlns:a16="http://schemas.microsoft.com/office/drawing/2014/main" id="{55718CCC-E31E-4A57-039E-A06E412B70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8512" y="1427066"/>
            <a:ext cx="10555224" cy="4827429"/>
          </a:xfrm>
          <a:prstGeom prst="rect">
            <a:avLst/>
          </a:prstGeom>
        </p:spPr>
        <p:txBody>
          <a:bodyPr/>
          <a:lstStyle>
            <a:lvl1pPr>
              <a:defRPr sz="1800">
                <a:latin typeface="Helvetica" panose="020B0604020202030204" pitchFamily="34" charset="0"/>
              </a:defRPr>
            </a:lvl1pPr>
            <a:lvl2pPr>
              <a:defRPr sz="1800">
                <a:latin typeface="Helvetica" panose="020B0604020202030204" pitchFamily="34" charset="0"/>
              </a:defRPr>
            </a:lvl2pPr>
            <a:lvl3pPr>
              <a:defRPr sz="1800">
                <a:latin typeface="Helvetica" panose="020B0604020202030204" pitchFamily="34" charset="0"/>
              </a:defRPr>
            </a:lvl3pPr>
            <a:lvl4pPr>
              <a:defRPr sz="1800">
                <a:latin typeface="Helvetica" panose="020B0604020202030204" pitchFamily="34" charset="0"/>
              </a:defRPr>
            </a:lvl4pPr>
            <a:lvl5pPr>
              <a:defRPr sz="1800">
                <a:latin typeface="Helvetica" panose="020B0604020202030204" pitchFamily="34" charset="0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1979936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fbeelding 7">
            <a:extLst>
              <a:ext uri="{FF2B5EF4-FFF2-40B4-BE49-F238E27FC236}">
                <a16:creationId xmlns:a16="http://schemas.microsoft.com/office/drawing/2014/main" id="{1FF07FA9-F97C-F078-160C-F13AA08949A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48" y="93594"/>
            <a:ext cx="1192323" cy="441760"/>
          </a:xfrm>
          <a:prstGeom prst="rect">
            <a:avLst/>
          </a:prstGeom>
        </p:spPr>
      </p:pic>
      <p:cxnSp>
        <p:nvCxnSpPr>
          <p:cNvPr id="10" name="Rechte verbindingslijn 9">
            <a:extLst>
              <a:ext uri="{FF2B5EF4-FFF2-40B4-BE49-F238E27FC236}">
                <a16:creationId xmlns:a16="http://schemas.microsoft.com/office/drawing/2014/main" id="{E7EC7EC0-C61A-3661-20C5-320691FD0BB1}"/>
              </a:ext>
            </a:extLst>
          </p:cNvPr>
          <p:cNvCxnSpPr/>
          <p:nvPr userDrawn="1"/>
        </p:nvCxnSpPr>
        <p:spPr>
          <a:xfrm>
            <a:off x="152948" y="535354"/>
            <a:ext cx="11859298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1" name="Tekstvak 10">
            <a:extLst>
              <a:ext uri="{FF2B5EF4-FFF2-40B4-BE49-F238E27FC236}">
                <a16:creationId xmlns:a16="http://schemas.microsoft.com/office/drawing/2014/main" id="{80D8140D-AEDE-18A1-F1C4-D757CD216342}"/>
              </a:ext>
            </a:extLst>
          </p:cNvPr>
          <p:cNvSpPr txBox="1"/>
          <p:nvPr userDrawn="1"/>
        </p:nvSpPr>
        <p:spPr>
          <a:xfrm>
            <a:off x="10226040" y="93594"/>
            <a:ext cx="1501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nl-NL" sz="1200" dirty="0">
                <a:solidFill>
                  <a:schemeClr val="accent6">
                    <a:lumMod val="75000"/>
                  </a:schemeClr>
                </a:solidFill>
                <a:latin typeface="Helvetica" panose="020B0604020202030204" pitchFamily="34" charset="0"/>
              </a:rPr>
              <a:t>Verduurzamen </a:t>
            </a:r>
            <a:r>
              <a:rPr lang="nl-NL" sz="1100" dirty="0">
                <a:solidFill>
                  <a:schemeClr val="accent6">
                    <a:lumMod val="75000"/>
                  </a:schemeClr>
                </a:solidFill>
                <a:latin typeface="Helvetica" panose="020B0604020202030204" pitchFamily="34" charset="0"/>
              </a:rPr>
              <a:t>doen we samen</a:t>
            </a:r>
          </a:p>
        </p:txBody>
      </p:sp>
      <p:cxnSp>
        <p:nvCxnSpPr>
          <p:cNvPr id="13" name="Rechte verbindingslijn 12">
            <a:extLst>
              <a:ext uri="{FF2B5EF4-FFF2-40B4-BE49-F238E27FC236}">
                <a16:creationId xmlns:a16="http://schemas.microsoft.com/office/drawing/2014/main" id="{C98B795F-D7A5-F8F0-8D9B-D4C34D1121DD}"/>
              </a:ext>
            </a:extLst>
          </p:cNvPr>
          <p:cNvCxnSpPr/>
          <p:nvPr userDrawn="1"/>
        </p:nvCxnSpPr>
        <p:spPr>
          <a:xfrm>
            <a:off x="166351" y="6320458"/>
            <a:ext cx="11859298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15" name="Afbeelding 14">
            <a:extLst>
              <a:ext uri="{FF2B5EF4-FFF2-40B4-BE49-F238E27FC236}">
                <a16:creationId xmlns:a16="http://schemas.microsoft.com/office/drawing/2014/main" id="{FA23BB65-C775-85A1-62F8-F869E401D854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6856" y="6481092"/>
            <a:ext cx="1195390" cy="282821"/>
          </a:xfrm>
          <a:prstGeom prst="rect">
            <a:avLst/>
          </a:prstGeom>
        </p:spPr>
      </p:pic>
      <p:grpSp>
        <p:nvGrpSpPr>
          <p:cNvPr id="2" name="Group 9">
            <a:extLst>
              <a:ext uri="{FF2B5EF4-FFF2-40B4-BE49-F238E27FC236}">
                <a16:creationId xmlns:a16="http://schemas.microsoft.com/office/drawing/2014/main" id="{FB792DFA-FEF5-422F-9FDA-FAE88FEA8073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9921666" y="6374546"/>
            <a:ext cx="455317" cy="423550"/>
            <a:chOff x="0" y="0"/>
            <a:chExt cx="754562" cy="701918"/>
          </a:xfrm>
        </p:grpSpPr>
        <p:sp>
          <p:nvSpPr>
            <p:cNvPr id="3" name="Freeform 10">
              <a:extLst>
                <a:ext uri="{FF2B5EF4-FFF2-40B4-BE49-F238E27FC236}">
                  <a16:creationId xmlns:a16="http://schemas.microsoft.com/office/drawing/2014/main" id="{950A93E7-7BA4-1775-88E2-13FE70F2B3B7}"/>
                </a:ext>
              </a:extLst>
            </p:cNvPr>
            <p:cNvSpPr/>
            <p:nvPr/>
          </p:nvSpPr>
          <p:spPr>
            <a:xfrm>
              <a:off x="0" y="0"/>
              <a:ext cx="754507" cy="701929"/>
            </a:xfrm>
            <a:custGeom>
              <a:avLst/>
              <a:gdLst/>
              <a:ahLst/>
              <a:cxnLst/>
              <a:rect l="l" t="t" r="r" b="b"/>
              <a:pathLst>
                <a:path w="754507" h="701929">
                  <a:moveTo>
                    <a:pt x="0" y="0"/>
                  </a:moveTo>
                  <a:lnTo>
                    <a:pt x="754507" y="0"/>
                  </a:lnTo>
                  <a:lnTo>
                    <a:pt x="754507" y="701929"/>
                  </a:lnTo>
                  <a:lnTo>
                    <a:pt x="0" y="70192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r="-7" b="1"/>
              </a:stretch>
            </a:blipFill>
          </p:spPr>
        </p:sp>
      </p:grpSp>
      <p:sp>
        <p:nvSpPr>
          <p:cNvPr id="6" name="TextBox 11">
            <a:extLst>
              <a:ext uri="{FF2B5EF4-FFF2-40B4-BE49-F238E27FC236}">
                <a16:creationId xmlns:a16="http://schemas.microsoft.com/office/drawing/2014/main" id="{6DEDE33D-4272-47BD-CEBE-A808C70C1CE0}"/>
              </a:ext>
            </a:extLst>
          </p:cNvPr>
          <p:cNvSpPr txBox="1"/>
          <p:nvPr userDrawn="1"/>
        </p:nvSpPr>
        <p:spPr>
          <a:xfrm>
            <a:off x="10513955" y="6415764"/>
            <a:ext cx="251355" cy="3411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038"/>
              </a:lnSpc>
            </a:pPr>
            <a:r>
              <a:rPr lang="en-US" sz="1800" dirty="0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&amp;</a:t>
            </a: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848A5BCA-EF07-D289-76E6-4CD6E34882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8633" y="6374546"/>
            <a:ext cx="54434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nl-NL" dirty="0"/>
              <a:t>Slide 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23D28724-5C3A-9CBA-B4E7-800E50F0B7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06022" y="6374545"/>
            <a:ext cx="5443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F602AF-DC80-45C6-B6A2-136B5F1787FC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056772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hyperlink" Target="https://www.ebtool.nl/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hyperlink" Target="https://demo.ebtool.nl/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ebtool.nl" TargetMode="External"/><Relationship Id="rId2" Type="http://schemas.openxmlformats.org/officeDocument/2006/relationships/hyperlink" Target="https://www.ebtool.nl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6AD420D-D6CA-2D82-5788-30C956910B1E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425302" y="809524"/>
            <a:ext cx="11227982" cy="700299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nl-NL" b="1" dirty="0">
                <a:solidFill>
                  <a:schemeClr val="accent6"/>
                </a:solidFill>
              </a:rPr>
              <a:t>De EBtool helpt bij verduurzamen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F67CC50-860E-CBDA-B3D7-35EEF5FEBF0B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1524000" y="1526505"/>
            <a:ext cx="9144000" cy="429886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Een gerichte aanpak waarbij bewoners actief betrokken worden</a:t>
            </a:r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1CCFB0BB-C2B4-38A4-F268-6AD3607F47CD}"/>
              </a:ext>
            </a:extLst>
          </p:cNvPr>
          <p:cNvSpPr txBox="1"/>
          <p:nvPr/>
        </p:nvSpPr>
        <p:spPr>
          <a:xfrm>
            <a:off x="5095710" y="1956391"/>
            <a:ext cx="1887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dirty="0"/>
              <a:t>April 2026</a:t>
            </a: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7F3647A8-B489-074E-8450-AE601502B7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804" y="2544594"/>
            <a:ext cx="11862391" cy="3768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0445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B43BA8-E614-D487-2016-6A7AF7427E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448" y="873061"/>
            <a:ext cx="11067288" cy="434531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Om doelen in Den Haag te halen in 2050 moet er opgeschaald worden </a:t>
            </a:r>
          </a:p>
        </p:txBody>
      </p:sp>
      <p:pic>
        <p:nvPicPr>
          <p:cNvPr id="11" name="Afbeelding 10">
            <a:extLst>
              <a:ext uri="{FF2B5EF4-FFF2-40B4-BE49-F238E27FC236}">
                <a16:creationId xmlns:a16="http://schemas.microsoft.com/office/drawing/2014/main" id="{423D8DAA-D5DE-A500-DABF-32DA4C7B5E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950" y="1618097"/>
            <a:ext cx="5496692" cy="4439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4801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499523-8AAC-8139-75FA-E8D2930AD3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FD7A681-E06A-A0EB-0195-18F79105C2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448" y="873061"/>
            <a:ext cx="11067288" cy="434531"/>
          </a:xfrm>
          <a:prstGeom prst="rect">
            <a:avLst/>
          </a:prstGeom>
        </p:spPr>
        <p:txBody>
          <a:bodyPr/>
          <a:lstStyle/>
          <a:p>
            <a:r>
              <a:rPr lang="nl-NL" sz="2400" b="1" dirty="0">
                <a:latin typeface="Helvetica" panose="020B0604020202030204" pitchFamily="34" charset="0"/>
              </a:rPr>
              <a:t>Uitkomsten van de Monitor Duurzaam Leven 2025</a:t>
            </a:r>
          </a:p>
        </p:txBody>
      </p:sp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2397DD94-60D9-53CB-4160-BE9DF536EB97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8362470" y="1168600"/>
            <a:ext cx="3077469" cy="2323103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0BB580D9-8E8C-DCEE-12B1-D96A3BC1DC40}"/>
              </a:ext>
            </a:extLst>
          </p:cNvPr>
          <p:cNvSpPr txBox="1"/>
          <p:nvPr/>
        </p:nvSpPr>
        <p:spPr>
          <a:xfrm>
            <a:off x="1230447" y="1737622"/>
            <a:ext cx="696822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>
                <a:latin typeface="Helvetica" panose="020B0604020202030204" pitchFamily="34" charset="0"/>
              </a:rPr>
              <a:t>In hoeverre zijn Nederlanders bereid om duurzamer te leven?</a:t>
            </a:r>
          </a:p>
          <a:p>
            <a:endParaRPr lang="nl-NL" dirty="0">
              <a:latin typeface="Helvetica" panose="020B0604020202030204" pitchFamily="34" charset="0"/>
            </a:endParaRPr>
          </a:p>
          <a:p>
            <a:r>
              <a:rPr lang="nl-NL" dirty="0">
                <a:latin typeface="Helvetica" panose="020B0604020202030204" pitchFamily="34" charset="0"/>
              </a:rPr>
              <a:t>Milieu Centraal onderzocht in de Monitor Duurzaam Leven 2025 wat Nederlanders al doen, en wat (nog) niet lukt. </a:t>
            </a:r>
          </a:p>
          <a:p>
            <a:endParaRPr lang="nl-NL" dirty="0">
              <a:latin typeface="Helvetica" panose="020B0604020202030204" pitchFamily="34" charset="0"/>
            </a:endParaRPr>
          </a:p>
          <a:p>
            <a:r>
              <a:rPr lang="nl-NL" dirty="0">
                <a:latin typeface="Helvetica" panose="020B0604020202030204" pitchFamily="34" charset="0"/>
              </a:rPr>
              <a:t>Er blijkt veel onbenut potentieel te zijn om de klimaatdoelen te halen. </a:t>
            </a:r>
          </a:p>
          <a:p>
            <a:r>
              <a:rPr lang="nl-NL" dirty="0">
                <a:latin typeface="Helvetica" panose="020B0604020202030204" pitchFamily="34" charset="0"/>
              </a:rPr>
              <a:t>Er blijkt dat voor veel duurzame keuzes een groot draagvlak is: de meerderheid van de Nederlanders staat open voor driekwart van impactvolle keuzes, terwijl gemiddeld zo’n 20% van die impactvolle keuzes ook daadwerkelijk wordt gerealiseerd. </a:t>
            </a:r>
          </a:p>
          <a:p>
            <a:endParaRPr lang="nl-NL" dirty="0">
              <a:latin typeface="Helvetica" panose="020B0604020202030204" pitchFamily="34" charset="0"/>
            </a:endParaRPr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ACFEAE58-5350-57CA-D0E8-13503E571693}"/>
              </a:ext>
            </a:extLst>
          </p:cNvPr>
          <p:cNvSpPr txBox="1"/>
          <p:nvPr/>
        </p:nvSpPr>
        <p:spPr>
          <a:xfrm>
            <a:off x="1232030" y="5399349"/>
            <a:ext cx="90556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2400" dirty="0">
                <a:latin typeface="Helvetica" panose="020B0604020202030204" pitchFamily="34" charset="0"/>
              </a:rPr>
              <a:t>Er zit dus bij bewoners een aanzienlijk gat tussen </a:t>
            </a:r>
            <a:r>
              <a:rPr lang="nl-NL" sz="2400" u="sng" dirty="0">
                <a:latin typeface="Helvetica" panose="020B0604020202030204" pitchFamily="34" charset="0"/>
              </a:rPr>
              <a:t>willen</a:t>
            </a:r>
            <a:r>
              <a:rPr lang="nl-NL" sz="2400" dirty="0">
                <a:latin typeface="Helvetica" panose="020B0604020202030204" pitchFamily="34" charset="0"/>
              </a:rPr>
              <a:t> en </a:t>
            </a:r>
            <a:r>
              <a:rPr lang="nl-NL" sz="2400" u="sng" dirty="0">
                <a:latin typeface="Helvetica" panose="020B0604020202030204" pitchFamily="34" charset="0"/>
              </a:rPr>
              <a:t>doen</a:t>
            </a:r>
            <a:r>
              <a:rPr lang="nl-NL" sz="2400" dirty="0">
                <a:latin typeface="Helvetica" panose="020B0604020202030204" pitchFamily="34" charset="0"/>
              </a:rPr>
              <a:t>.</a:t>
            </a:r>
            <a:endParaRPr lang="nl-NL" sz="2400" strike="sngStrike" dirty="0">
              <a:latin typeface="Helvetica" panose="020B0604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47181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67DC672-1320-DB6B-A5C3-556A5C5100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9562" y="775933"/>
            <a:ext cx="5754200" cy="434531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Van idee naar een tool met een plan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676AA17-40D7-7E46-C8EA-734B5116F5F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09562" y="1440798"/>
            <a:ext cx="5947078" cy="4706505"/>
          </a:xfrm>
          <a:prstGeom prst="rect">
            <a:avLst/>
          </a:prstGeom>
        </p:spPr>
        <p:txBody>
          <a:bodyPr/>
          <a:lstStyle/>
          <a:p>
            <a:r>
              <a:rPr lang="nl-NL" sz="1800" dirty="0">
                <a:latin typeface="Helvetica" panose="020B0604020202030204" pitchFamily="34" charset="0"/>
              </a:rPr>
              <a:t>De huidige aanpak om bewoners te activeren en te helpen om te verduurzamen kan wel een duwtje in de rug gebruiken.</a:t>
            </a:r>
          </a:p>
          <a:p>
            <a:r>
              <a:rPr lang="nl-NL" sz="1800" dirty="0">
                <a:latin typeface="Helvetica" panose="020B0604020202030204" pitchFamily="34" charset="0"/>
              </a:rPr>
              <a:t>Het inzetten van meer Energiecoaches is niet gemakkelijk er vallen er ook helaas weer af.</a:t>
            </a:r>
          </a:p>
          <a:p>
            <a:r>
              <a:rPr lang="nl-NL" sz="1800" dirty="0">
                <a:latin typeface="Helvetica" panose="020B0604020202030204" pitchFamily="34" charset="0"/>
              </a:rPr>
              <a:t>De oplossing kan worden gezocht in het efficiënt inzetten van de bestaande Energiecoaches.</a:t>
            </a:r>
          </a:p>
          <a:p>
            <a:r>
              <a:rPr lang="nl-NL" sz="1800" dirty="0">
                <a:latin typeface="Helvetica" panose="020B0604020202030204" pitchFamily="34" charset="0"/>
              </a:rPr>
              <a:t>Tevens lijkt het de hoogste tijd om de digitale middelen efficiënter in te gaan zetten hierbij.</a:t>
            </a:r>
          </a:p>
          <a:p>
            <a:r>
              <a:rPr lang="nl-NL" sz="1800" dirty="0">
                <a:latin typeface="Helvetica" panose="020B0604020202030204" pitchFamily="34" charset="0"/>
              </a:rPr>
              <a:t>Drie Haagse Energiecoaches: Henk Bakker, Erik Carton en André Harder bedachten samen een nieuwe aanpak en noemde deze de </a:t>
            </a:r>
            <a:r>
              <a:rPr lang="nl-NL" sz="1800" dirty="0" err="1">
                <a:latin typeface="Helvetica" panose="020B0604020202030204" pitchFamily="34" charset="0"/>
              </a:rPr>
              <a:t>EBtool</a:t>
            </a:r>
            <a:r>
              <a:rPr lang="nl-NL" sz="1800" dirty="0">
                <a:latin typeface="Helvetica" panose="020B0604020202030204" pitchFamily="34" charset="0"/>
              </a:rPr>
              <a:t>. Een webapplicatie die ook mobiel toegankelijk is en speciaal ontwikkeld is om de groep afwachtende bewoners (van aanzienlijke omvang) te kunnen bereiken en motiveren.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0F08D3AD-2D35-99BC-533B-417DA12027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0626" y="1812070"/>
            <a:ext cx="3810330" cy="3810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3231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5B9D4E-226E-4CFB-857F-90EA303F15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F09432B-C974-2975-978D-B91B10FBC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592" y="895045"/>
            <a:ext cx="11067288" cy="434531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Waarin verschilt de EBtool van andere tools?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7155C41-5B61-2341-E50B-2415A0EFD3D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42198" y="1890388"/>
            <a:ext cx="5389027" cy="2810821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De bestaande tools faciliteren vooral de bewoners die al zijn begonnen met verduurzamen.</a:t>
            </a:r>
          </a:p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Dit betreft echter maar een klein deel van de bewoners. Het overgrote deel moet nog op gang komen met gaan verduurzamen.</a:t>
            </a:r>
          </a:p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De EBtool heeft de focus juist op de mensen die nog moeten gaan beginnen en (meer) hulp nodig hebben bij het gaan verduurzamen.</a:t>
            </a:r>
          </a:p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We leggen graag uit hoe dat kan met de EBtool.</a:t>
            </a:r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91E7C291-8B3A-B75C-6B06-80B83A794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077" y="1890388"/>
            <a:ext cx="5054323" cy="3790743"/>
          </a:xfrm>
          <a:prstGeom prst="rect">
            <a:avLst/>
          </a:prstGeom>
        </p:spPr>
      </p:pic>
      <p:sp>
        <p:nvSpPr>
          <p:cNvPr id="10" name="Tekstvak 9">
            <a:extLst>
              <a:ext uri="{FF2B5EF4-FFF2-40B4-BE49-F238E27FC236}">
                <a16:creationId xmlns:a16="http://schemas.microsoft.com/office/drawing/2014/main" id="{5E405A2B-A983-1231-45E6-43059B744952}"/>
              </a:ext>
            </a:extLst>
          </p:cNvPr>
          <p:cNvSpPr txBox="1"/>
          <p:nvPr/>
        </p:nvSpPr>
        <p:spPr>
          <a:xfrm>
            <a:off x="942198" y="5359178"/>
            <a:ext cx="57008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>
                <a:latin typeface="Helvetica" panose="020B0604020202030204" pitchFamily="34" charset="0"/>
              </a:rPr>
              <a:t>Aan het einde van de presentatie staan de verschillen met andere tools op een rijtje</a:t>
            </a:r>
          </a:p>
        </p:txBody>
      </p:sp>
    </p:spTree>
    <p:extLst>
      <p:ext uri="{BB962C8B-B14F-4D97-AF65-F5344CB8AC3E}">
        <p14:creationId xmlns:p14="http://schemas.microsoft.com/office/powerpoint/2010/main" val="2717145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34A67B-8EC0-AF58-CC69-AEBD182AB0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BB91088-4BFA-FD46-1960-9EAF6CCF5E7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45592" y="969108"/>
            <a:ext cx="6032189" cy="5139182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nl-NL" sz="1800" b="1" dirty="0">
                <a:latin typeface="Helvetica" panose="020B0604020202030204" pitchFamily="34" charset="0"/>
              </a:rPr>
              <a:t>Hoe werkt de trechterbenadering?</a:t>
            </a:r>
          </a:p>
          <a:p>
            <a:pPr marL="0" indent="0">
              <a:buNone/>
            </a:pPr>
            <a:br>
              <a:rPr lang="nl-NL" sz="1800" dirty="0">
                <a:latin typeface="Helvetica" panose="020B0604020202030204" pitchFamily="34" charset="0"/>
              </a:rPr>
            </a:br>
            <a:r>
              <a:rPr lang="nl-NL" sz="1800" dirty="0">
                <a:latin typeface="Helvetica" panose="020B0604020202030204" pitchFamily="34" charset="0"/>
              </a:rPr>
              <a:t>De EBtool heeft en toont onder andere:</a:t>
            </a:r>
          </a:p>
          <a:p>
            <a:pPr lvl="1"/>
            <a:r>
              <a:rPr lang="nl-NL" sz="1800" dirty="0">
                <a:latin typeface="Helvetica" panose="020B0604020202030204" pitchFamily="34" charset="0"/>
              </a:rPr>
              <a:t>Verbruikscijfers op postcode/buurt/wijk/stand</a:t>
            </a:r>
          </a:p>
          <a:p>
            <a:pPr lvl="1"/>
            <a:r>
              <a:rPr lang="nl-NL" sz="1800" dirty="0">
                <a:latin typeface="Helvetica" panose="020B0604020202030204" pitchFamily="34" charset="0"/>
              </a:rPr>
              <a:t>Instelbare vragenlijsten</a:t>
            </a:r>
          </a:p>
          <a:p>
            <a:pPr lvl="1"/>
            <a:r>
              <a:rPr lang="nl-NL" sz="1800" dirty="0">
                <a:latin typeface="Helvetica" panose="020B0604020202030204" pitchFamily="34" charset="0"/>
              </a:rPr>
              <a:t>Instelbare adviezen (al dan niet gewogen)</a:t>
            </a:r>
          </a:p>
          <a:p>
            <a:pPr lvl="1"/>
            <a:r>
              <a:rPr lang="nl-NL" sz="1800" dirty="0">
                <a:latin typeface="Helvetica" panose="020B0604020202030204" pitchFamily="34" charset="0"/>
              </a:rPr>
              <a:t>Campagnes</a:t>
            </a:r>
          </a:p>
          <a:p>
            <a:pPr lvl="1"/>
            <a:r>
              <a:rPr lang="nl-NL" sz="1800" dirty="0">
                <a:latin typeface="Helvetica" panose="020B0604020202030204" pitchFamily="34" charset="0"/>
              </a:rPr>
              <a:t>Een adres gebonden dossier</a:t>
            </a:r>
          </a:p>
          <a:p>
            <a:pPr lvl="1"/>
            <a:r>
              <a:rPr lang="nl-NL" sz="1800" dirty="0">
                <a:latin typeface="Helvetica" panose="020B0604020202030204" pitchFamily="34" charset="0"/>
              </a:rPr>
              <a:t>Integratie schermen voor energiecoaches en organisaties</a:t>
            </a:r>
          </a:p>
          <a:p>
            <a:pPr lvl="1"/>
            <a:r>
              <a:rPr lang="nl-NL" sz="1800" dirty="0">
                <a:latin typeface="Helvetica" panose="020B0604020202030204" pitchFamily="34" charset="0"/>
              </a:rPr>
              <a:t>Meertalige interface</a:t>
            </a:r>
          </a:p>
          <a:p>
            <a:endParaRPr lang="nl-NL" sz="1800" dirty="0">
              <a:latin typeface="Helvetica" panose="020B0604020202030204" pitchFamily="34" charset="0"/>
            </a:endParaRPr>
          </a:p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De EBtool heeft nog veel meer functionaliteit.</a:t>
            </a:r>
            <a:br>
              <a:rPr lang="nl-NL" sz="1800" dirty="0">
                <a:latin typeface="Helvetica" panose="020B0604020202030204" pitchFamily="34" charset="0"/>
              </a:rPr>
            </a:br>
            <a:endParaRPr lang="nl-NL" sz="1800" dirty="0">
              <a:latin typeface="Helvetica" panose="020B0604020202030204" pitchFamily="34" charset="0"/>
            </a:endParaRPr>
          </a:p>
          <a:p>
            <a:pPr marL="0" indent="0">
              <a:buNone/>
            </a:pPr>
            <a:endParaRPr lang="nl-NL" sz="1800" dirty="0">
              <a:latin typeface="Helvetica" panose="020B0604020202030204" pitchFamily="34" charset="0"/>
            </a:endParaRPr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120C3FAF-E4D1-121E-2771-1D4331DA6C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0381" y="749709"/>
            <a:ext cx="5091787" cy="5358581"/>
          </a:xfrm>
          <a:prstGeom prst="rect">
            <a:avLst/>
          </a:prstGeom>
          <a:ln>
            <a:solidFill>
              <a:schemeClr val="accent6"/>
            </a:solidFill>
          </a:ln>
        </p:spPr>
      </p:pic>
    </p:spTree>
    <p:extLst>
      <p:ext uri="{BB962C8B-B14F-4D97-AF65-F5344CB8AC3E}">
        <p14:creationId xmlns:p14="http://schemas.microsoft.com/office/powerpoint/2010/main" val="3792657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FEB715-D3F8-AA31-A7C5-00CA64D214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2AD5BB9-7BBF-D3D9-398F-BA0AD67F2D2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954942" y="3590170"/>
            <a:ext cx="2440092" cy="434531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nl-NL" sz="3200" dirty="0"/>
              <a:t>Campagnes</a:t>
            </a:r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E0BEE9F9-1088-7407-7975-00E457EB4AB7}"/>
              </a:ext>
            </a:extLst>
          </p:cNvPr>
          <p:cNvSpPr txBox="1"/>
          <p:nvPr/>
        </p:nvSpPr>
        <p:spPr>
          <a:xfrm>
            <a:off x="1612492" y="3515046"/>
            <a:ext cx="2058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200" b="1" dirty="0">
                <a:solidFill>
                  <a:schemeClr val="accent6"/>
                </a:solidFill>
              </a:rPr>
              <a:t>Bewoners</a:t>
            </a:r>
          </a:p>
        </p:txBody>
      </p:sp>
      <p:sp>
        <p:nvSpPr>
          <p:cNvPr id="9" name="Tekstvak 8">
            <a:extLst>
              <a:ext uri="{FF2B5EF4-FFF2-40B4-BE49-F238E27FC236}">
                <a16:creationId xmlns:a16="http://schemas.microsoft.com/office/drawing/2014/main" id="{D54D26EE-AEA3-5DE6-A81C-33D6E77A38B9}"/>
              </a:ext>
            </a:extLst>
          </p:cNvPr>
          <p:cNvSpPr txBox="1"/>
          <p:nvPr/>
        </p:nvSpPr>
        <p:spPr>
          <a:xfrm>
            <a:off x="6609560" y="2153367"/>
            <a:ext cx="218992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Gemeente Den Haag</a:t>
            </a:r>
          </a:p>
          <a:p>
            <a:r>
              <a:rPr lang="nl-NL" sz="1600" dirty="0"/>
              <a:t>(geeft kaders)</a:t>
            </a:r>
          </a:p>
        </p:txBody>
      </p:sp>
      <p:sp>
        <p:nvSpPr>
          <p:cNvPr id="10" name="Tekstvak 9">
            <a:extLst>
              <a:ext uri="{FF2B5EF4-FFF2-40B4-BE49-F238E27FC236}">
                <a16:creationId xmlns:a16="http://schemas.microsoft.com/office/drawing/2014/main" id="{63C6828A-7F44-A9D7-42A0-B229747DE352}"/>
              </a:ext>
            </a:extLst>
          </p:cNvPr>
          <p:cNvSpPr txBox="1"/>
          <p:nvPr/>
        </p:nvSpPr>
        <p:spPr>
          <a:xfrm>
            <a:off x="8849953" y="2153367"/>
            <a:ext cx="210966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Duurzaam Den Haag </a:t>
            </a:r>
            <a:r>
              <a:rPr lang="nl-NL" sz="1600" dirty="0"/>
              <a:t>(geeft sturing)</a:t>
            </a:r>
          </a:p>
        </p:txBody>
      </p:sp>
      <p:sp>
        <p:nvSpPr>
          <p:cNvPr id="11" name="Tekstvak 10">
            <a:extLst>
              <a:ext uri="{FF2B5EF4-FFF2-40B4-BE49-F238E27FC236}">
                <a16:creationId xmlns:a16="http://schemas.microsoft.com/office/drawing/2014/main" id="{0AD15A30-0858-EC23-15D4-5BA910C43EE4}"/>
              </a:ext>
            </a:extLst>
          </p:cNvPr>
          <p:cNvSpPr txBox="1"/>
          <p:nvPr/>
        </p:nvSpPr>
        <p:spPr>
          <a:xfrm>
            <a:off x="8921281" y="4191551"/>
            <a:ext cx="203833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Energiecoaches </a:t>
            </a:r>
            <a:r>
              <a:rPr lang="nl-NL" sz="1600" dirty="0"/>
              <a:t>(doen de uitvoering)</a:t>
            </a:r>
          </a:p>
        </p:txBody>
      </p:sp>
      <p:sp>
        <p:nvSpPr>
          <p:cNvPr id="13" name="Tekstvak 12">
            <a:extLst>
              <a:ext uri="{FF2B5EF4-FFF2-40B4-BE49-F238E27FC236}">
                <a16:creationId xmlns:a16="http://schemas.microsoft.com/office/drawing/2014/main" id="{01CD02E4-2D24-466F-77C6-7DEB522F7A73}"/>
              </a:ext>
            </a:extLst>
          </p:cNvPr>
          <p:cNvSpPr txBox="1"/>
          <p:nvPr/>
        </p:nvSpPr>
        <p:spPr>
          <a:xfrm>
            <a:off x="1703209" y="2482639"/>
            <a:ext cx="2255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Advies om te besparen op energie</a:t>
            </a:r>
          </a:p>
        </p:txBody>
      </p:sp>
      <p:sp>
        <p:nvSpPr>
          <p:cNvPr id="14" name="Tekstvak 13">
            <a:extLst>
              <a:ext uri="{FF2B5EF4-FFF2-40B4-BE49-F238E27FC236}">
                <a16:creationId xmlns:a16="http://schemas.microsoft.com/office/drawing/2014/main" id="{75786EE7-34E7-C558-698B-B62F65889C2D}"/>
              </a:ext>
            </a:extLst>
          </p:cNvPr>
          <p:cNvSpPr txBox="1"/>
          <p:nvPr/>
        </p:nvSpPr>
        <p:spPr>
          <a:xfrm>
            <a:off x="1669586" y="4365656"/>
            <a:ext cx="21365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Sturing en advies op energieverbruik</a:t>
            </a:r>
          </a:p>
        </p:txBody>
      </p:sp>
      <p:sp>
        <p:nvSpPr>
          <p:cNvPr id="15" name="Tekstvak 14">
            <a:extLst>
              <a:ext uri="{FF2B5EF4-FFF2-40B4-BE49-F238E27FC236}">
                <a16:creationId xmlns:a16="http://schemas.microsoft.com/office/drawing/2014/main" id="{DB3B9B8B-4233-6CC5-7D8D-20859DD2C623}"/>
              </a:ext>
            </a:extLst>
          </p:cNvPr>
          <p:cNvSpPr txBox="1"/>
          <p:nvPr/>
        </p:nvSpPr>
        <p:spPr>
          <a:xfrm>
            <a:off x="4636223" y="4994007"/>
            <a:ext cx="51638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/>
              <a:t>Vragenlijsten en Adviezen van organisaties:</a:t>
            </a:r>
          </a:p>
          <a:p>
            <a:r>
              <a:rPr lang="nl-NL" dirty="0"/>
              <a:t>Gemeente DH, Duurzaam DH, Buurt Energie-initiatief</a:t>
            </a:r>
          </a:p>
          <a:p>
            <a:endParaRPr lang="nl-NL" dirty="0"/>
          </a:p>
        </p:txBody>
      </p:sp>
      <p:cxnSp>
        <p:nvCxnSpPr>
          <p:cNvPr id="5" name="Rechte verbindingslijn met pijl 4">
            <a:extLst>
              <a:ext uri="{FF2B5EF4-FFF2-40B4-BE49-F238E27FC236}">
                <a16:creationId xmlns:a16="http://schemas.microsoft.com/office/drawing/2014/main" id="{B2BD1276-0B85-F491-2FDD-6F040EAA8A3B}"/>
              </a:ext>
            </a:extLst>
          </p:cNvPr>
          <p:cNvCxnSpPr>
            <a:cxnSpLocks/>
          </p:cNvCxnSpPr>
          <p:nvPr/>
        </p:nvCxnSpPr>
        <p:spPr>
          <a:xfrm>
            <a:off x="7333621" y="2794889"/>
            <a:ext cx="0" cy="7472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Rechte verbindingslijn met pijl 19">
            <a:extLst>
              <a:ext uri="{FF2B5EF4-FFF2-40B4-BE49-F238E27FC236}">
                <a16:creationId xmlns:a16="http://schemas.microsoft.com/office/drawing/2014/main" id="{35E03F6D-160B-1571-864D-521BF059BBF6}"/>
              </a:ext>
            </a:extLst>
          </p:cNvPr>
          <p:cNvCxnSpPr>
            <a:cxnSpLocks/>
          </p:cNvCxnSpPr>
          <p:nvPr/>
        </p:nvCxnSpPr>
        <p:spPr>
          <a:xfrm flipH="1">
            <a:off x="8020561" y="2834842"/>
            <a:ext cx="797254" cy="8140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Rechte verbindingslijn met pijl 26">
            <a:extLst>
              <a:ext uri="{FF2B5EF4-FFF2-40B4-BE49-F238E27FC236}">
                <a16:creationId xmlns:a16="http://schemas.microsoft.com/office/drawing/2014/main" id="{C360A1AB-EA07-0907-9F38-6218A36AB5DE}"/>
              </a:ext>
            </a:extLst>
          </p:cNvPr>
          <p:cNvCxnSpPr>
            <a:cxnSpLocks/>
          </p:cNvCxnSpPr>
          <p:nvPr/>
        </p:nvCxnSpPr>
        <p:spPr>
          <a:xfrm>
            <a:off x="9904784" y="4024701"/>
            <a:ext cx="0" cy="2428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Rechte verbindingslijn met pijl 30">
            <a:extLst>
              <a:ext uri="{FF2B5EF4-FFF2-40B4-BE49-F238E27FC236}">
                <a16:creationId xmlns:a16="http://schemas.microsoft.com/office/drawing/2014/main" id="{84F9D531-1715-2069-3516-55E2CFD40BA6}"/>
              </a:ext>
            </a:extLst>
          </p:cNvPr>
          <p:cNvCxnSpPr>
            <a:cxnSpLocks/>
            <a:stCxn id="49" idx="1"/>
            <a:endCxn id="3" idx="3"/>
          </p:cNvCxnSpPr>
          <p:nvPr/>
        </p:nvCxnSpPr>
        <p:spPr>
          <a:xfrm flipH="1">
            <a:off x="8395034" y="3725578"/>
            <a:ext cx="686939" cy="818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Rechte verbindingslijn met pijl 36">
            <a:extLst>
              <a:ext uri="{FF2B5EF4-FFF2-40B4-BE49-F238E27FC236}">
                <a16:creationId xmlns:a16="http://schemas.microsoft.com/office/drawing/2014/main" id="{02441104-3A7E-EF5B-842A-29A356757BC2}"/>
              </a:ext>
            </a:extLst>
          </p:cNvPr>
          <p:cNvCxnSpPr>
            <a:cxnSpLocks/>
            <a:stCxn id="3" idx="1"/>
          </p:cNvCxnSpPr>
          <p:nvPr/>
        </p:nvCxnSpPr>
        <p:spPr>
          <a:xfrm flipH="1" flipV="1">
            <a:off x="5638206" y="3807435"/>
            <a:ext cx="316736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Rechte verbindingslijn met pijl 39">
            <a:extLst>
              <a:ext uri="{FF2B5EF4-FFF2-40B4-BE49-F238E27FC236}">
                <a16:creationId xmlns:a16="http://schemas.microsoft.com/office/drawing/2014/main" id="{4E91821D-2F04-F346-C00D-51C9889743CE}"/>
              </a:ext>
            </a:extLst>
          </p:cNvPr>
          <p:cNvCxnSpPr>
            <a:cxnSpLocks/>
          </p:cNvCxnSpPr>
          <p:nvPr/>
        </p:nvCxnSpPr>
        <p:spPr>
          <a:xfrm flipH="1">
            <a:off x="3806123" y="4096731"/>
            <a:ext cx="778989" cy="4179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Rechte verbindingslijn met pijl 42">
            <a:extLst>
              <a:ext uri="{FF2B5EF4-FFF2-40B4-BE49-F238E27FC236}">
                <a16:creationId xmlns:a16="http://schemas.microsoft.com/office/drawing/2014/main" id="{1E34597D-3BB8-0CB5-1D7C-3439F265CC37}"/>
              </a:ext>
            </a:extLst>
          </p:cNvPr>
          <p:cNvCxnSpPr>
            <a:cxnSpLocks/>
          </p:cNvCxnSpPr>
          <p:nvPr/>
        </p:nvCxnSpPr>
        <p:spPr>
          <a:xfrm>
            <a:off x="6748485" y="4146149"/>
            <a:ext cx="0" cy="8478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>
            <a:extLst>
              <a:ext uri="{FF2B5EF4-FFF2-40B4-BE49-F238E27FC236}">
                <a16:creationId xmlns:a16="http://schemas.microsoft.com/office/drawing/2014/main" id="{ACE3E31D-7409-A0B2-D86A-2A8058F15C26}"/>
              </a:ext>
            </a:extLst>
          </p:cNvPr>
          <p:cNvCxnSpPr>
            <a:cxnSpLocks/>
          </p:cNvCxnSpPr>
          <p:nvPr/>
        </p:nvCxnSpPr>
        <p:spPr>
          <a:xfrm flipV="1">
            <a:off x="6941534" y="4146149"/>
            <a:ext cx="0" cy="8478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kstvak 48">
            <a:extLst>
              <a:ext uri="{FF2B5EF4-FFF2-40B4-BE49-F238E27FC236}">
                <a16:creationId xmlns:a16="http://schemas.microsoft.com/office/drawing/2014/main" id="{810DC950-42C1-8F37-442B-A25AD78064BC}"/>
              </a:ext>
            </a:extLst>
          </p:cNvPr>
          <p:cNvSpPr txBox="1"/>
          <p:nvPr/>
        </p:nvSpPr>
        <p:spPr>
          <a:xfrm>
            <a:off x="9081973" y="3417801"/>
            <a:ext cx="2709768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dirty="0"/>
              <a:t>Energie Buurt-initiatieven </a:t>
            </a:r>
          </a:p>
          <a:p>
            <a:r>
              <a:rPr lang="nl-NL" sz="1600" dirty="0"/>
              <a:t>(doen de invulling)</a:t>
            </a:r>
          </a:p>
        </p:txBody>
      </p:sp>
      <p:cxnSp>
        <p:nvCxnSpPr>
          <p:cNvPr id="52" name="Rechte verbindingslijn met pijl 51">
            <a:extLst>
              <a:ext uri="{FF2B5EF4-FFF2-40B4-BE49-F238E27FC236}">
                <a16:creationId xmlns:a16="http://schemas.microsoft.com/office/drawing/2014/main" id="{83853708-1405-6EFE-5F88-360B1968F64E}"/>
              </a:ext>
            </a:extLst>
          </p:cNvPr>
          <p:cNvCxnSpPr>
            <a:cxnSpLocks/>
          </p:cNvCxnSpPr>
          <p:nvPr/>
        </p:nvCxnSpPr>
        <p:spPr>
          <a:xfrm flipH="1" flipV="1">
            <a:off x="8285921" y="4082198"/>
            <a:ext cx="635360" cy="2414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kstvak 57">
            <a:extLst>
              <a:ext uri="{FF2B5EF4-FFF2-40B4-BE49-F238E27FC236}">
                <a16:creationId xmlns:a16="http://schemas.microsoft.com/office/drawing/2014/main" id="{090047DA-133B-B84E-7E84-67377DA36146}"/>
              </a:ext>
            </a:extLst>
          </p:cNvPr>
          <p:cNvSpPr txBox="1"/>
          <p:nvPr/>
        </p:nvSpPr>
        <p:spPr>
          <a:xfrm>
            <a:off x="4366574" y="3515047"/>
            <a:ext cx="13253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200" dirty="0" err="1"/>
              <a:t>EBtool</a:t>
            </a:r>
            <a:endParaRPr lang="nl-NL" sz="3200" dirty="0"/>
          </a:p>
        </p:txBody>
      </p:sp>
      <p:cxnSp>
        <p:nvCxnSpPr>
          <p:cNvPr id="66" name="Rechte verbindingslijn met pijl 65">
            <a:extLst>
              <a:ext uri="{FF2B5EF4-FFF2-40B4-BE49-F238E27FC236}">
                <a16:creationId xmlns:a16="http://schemas.microsoft.com/office/drawing/2014/main" id="{C6303615-7FAF-A57B-3D38-7E9034D6543D}"/>
              </a:ext>
            </a:extLst>
          </p:cNvPr>
          <p:cNvCxnSpPr>
            <a:cxnSpLocks/>
          </p:cNvCxnSpPr>
          <p:nvPr/>
        </p:nvCxnSpPr>
        <p:spPr>
          <a:xfrm flipH="1" flipV="1">
            <a:off x="3958993" y="2940267"/>
            <a:ext cx="571910" cy="5349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Rechte verbindingslijn met pijl 68">
            <a:extLst>
              <a:ext uri="{FF2B5EF4-FFF2-40B4-BE49-F238E27FC236}">
                <a16:creationId xmlns:a16="http://schemas.microsoft.com/office/drawing/2014/main" id="{A6B2E6F9-4D5A-8745-6369-3EAE13BC64CA}"/>
              </a:ext>
            </a:extLst>
          </p:cNvPr>
          <p:cNvCxnSpPr>
            <a:cxnSpLocks/>
            <a:stCxn id="58" idx="1"/>
          </p:cNvCxnSpPr>
          <p:nvPr/>
        </p:nvCxnSpPr>
        <p:spPr>
          <a:xfrm flipH="1">
            <a:off x="3487754" y="3807435"/>
            <a:ext cx="878820" cy="209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Rechte verbindingslijn met pijl 75">
            <a:extLst>
              <a:ext uri="{FF2B5EF4-FFF2-40B4-BE49-F238E27FC236}">
                <a16:creationId xmlns:a16="http://schemas.microsoft.com/office/drawing/2014/main" id="{3F772209-D99E-70E0-2694-710C3B8A5D5C}"/>
              </a:ext>
            </a:extLst>
          </p:cNvPr>
          <p:cNvCxnSpPr>
            <a:cxnSpLocks/>
          </p:cNvCxnSpPr>
          <p:nvPr/>
        </p:nvCxnSpPr>
        <p:spPr>
          <a:xfrm>
            <a:off x="2547991" y="3211142"/>
            <a:ext cx="0" cy="3790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>
            <a:extLst>
              <a:ext uri="{FF2B5EF4-FFF2-40B4-BE49-F238E27FC236}">
                <a16:creationId xmlns:a16="http://schemas.microsoft.com/office/drawing/2014/main" id="{D3F00A78-F9E0-68A5-AE02-8A2FD653EBA8}"/>
              </a:ext>
            </a:extLst>
          </p:cNvPr>
          <p:cNvCxnSpPr>
            <a:cxnSpLocks/>
          </p:cNvCxnSpPr>
          <p:nvPr/>
        </p:nvCxnSpPr>
        <p:spPr>
          <a:xfrm flipV="1">
            <a:off x="2533798" y="4024701"/>
            <a:ext cx="0" cy="3790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kstvak 18">
            <a:extLst>
              <a:ext uri="{FF2B5EF4-FFF2-40B4-BE49-F238E27FC236}">
                <a16:creationId xmlns:a16="http://schemas.microsoft.com/office/drawing/2014/main" id="{044D2F3A-6389-D7F8-DDD5-EED9E5B409B2}"/>
              </a:ext>
            </a:extLst>
          </p:cNvPr>
          <p:cNvSpPr txBox="1"/>
          <p:nvPr/>
        </p:nvSpPr>
        <p:spPr>
          <a:xfrm>
            <a:off x="9820632" y="2746235"/>
            <a:ext cx="1365807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HEBA </a:t>
            </a:r>
            <a:r>
              <a:rPr lang="nl-NL" sz="1600" dirty="0"/>
              <a:t>(geeft uitvoering)</a:t>
            </a:r>
          </a:p>
        </p:txBody>
      </p:sp>
      <p:cxnSp>
        <p:nvCxnSpPr>
          <p:cNvPr id="25" name="Rechte verbindingslijn met pijl 24">
            <a:extLst>
              <a:ext uri="{FF2B5EF4-FFF2-40B4-BE49-F238E27FC236}">
                <a16:creationId xmlns:a16="http://schemas.microsoft.com/office/drawing/2014/main" id="{7DBD8173-ADBF-BA0F-86EC-F44D01078868}"/>
              </a:ext>
            </a:extLst>
          </p:cNvPr>
          <p:cNvCxnSpPr>
            <a:cxnSpLocks/>
            <a:stCxn id="19" idx="1"/>
          </p:cNvCxnSpPr>
          <p:nvPr/>
        </p:nvCxnSpPr>
        <p:spPr>
          <a:xfrm flipH="1">
            <a:off x="8250180" y="3054012"/>
            <a:ext cx="1570452" cy="6256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kstvak 20">
            <a:extLst>
              <a:ext uri="{FF2B5EF4-FFF2-40B4-BE49-F238E27FC236}">
                <a16:creationId xmlns:a16="http://schemas.microsoft.com/office/drawing/2014/main" id="{CE2D49FA-44E2-6430-0A49-2540F291734A}"/>
              </a:ext>
            </a:extLst>
          </p:cNvPr>
          <p:cNvSpPr txBox="1"/>
          <p:nvPr/>
        </p:nvSpPr>
        <p:spPr>
          <a:xfrm>
            <a:off x="2349933" y="961987"/>
            <a:ext cx="76289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De EBtool wordt gestuurd door Campagnes die worden bepaald door:</a:t>
            </a:r>
          </a:p>
          <a:p>
            <a:r>
              <a:rPr lang="nl-NL" dirty="0"/>
              <a:t>Gem. DH, Duurzaam DH, HEBA, Energie-Buurtinitiatieven en Energiecoaches</a:t>
            </a:r>
          </a:p>
        </p:txBody>
      </p:sp>
    </p:spTree>
    <p:extLst>
      <p:ext uri="{BB962C8B-B14F-4D97-AF65-F5344CB8AC3E}">
        <p14:creationId xmlns:p14="http://schemas.microsoft.com/office/powerpoint/2010/main" val="4640333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137FEA69-CD6C-3B18-A830-8C5FFAE9C7E0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5414777" y="1772351"/>
            <a:ext cx="5506354" cy="1192697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462E67E0-849A-B15D-FB81-CB4B3B0550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201" y="1772554"/>
            <a:ext cx="4239217" cy="3367558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761CAAAE-8C29-C6D3-E857-28A770B2B5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14777" y="3292159"/>
            <a:ext cx="1816375" cy="1963331"/>
          </a:xfrm>
          <a:prstGeom prst="rect">
            <a:avLst/>
          </a:prstGeom>
        </p:spPr>
      </p:pic>
      <p:pic>
        <p:nvPicPr>
          <p:cNvPr id="11" name="Afbeelding 10">
            <a:extLst>
              <a:ext uri="{FF2B5EF4-FFF2-40B4-BE49-F238E27FC236}">
                <a16:creationId xmlns:a16="http://schemas.microsoft.com/office/drawing/2014/main" id="{0B165938-2F98-B916-02A6-ECCDB736B2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20103" y="4662278"/>
            <a:ext cx="2732539" cy="357015"/>
          </a:xfrm>
          <a:prstGeom prst="rect">
            <a:avLst/>
          </a:prstGeom>
        </p:spPr>
      </p:pic>
      <p:sp>
        <p:nvSpPr>
          <p:cNvPr id="12" name="Tekstvak 11">
            <a:extLst>
              <a:ext uri="{FF2B5EF4-FFF2-40B4-BE49-F238E27FC236}">
                <a16:creationId xmlns:a16="http://schemas.microsoft.com/office/drawing/2014/main" id="{F596EE85-827C-34DA-527D-79FF2A575F25}"/>
              </a:ext>
            </a:extLst>
          </p:cNvPr>
          <p:cNvSpPr txBox="1"/>
          <p:nvPr/>
        </p:nvSpPr>
        <p:spPr>
          <a:xfrm>
            <a:off x="637202" y="769584"/>
            <a:ext cx="107611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>
                <a:latin typeface="Helvetica" panose="020B0604020202030204" pitchFamily="34" charset="0"/>
              </a:rPr>
              <a:t>Campagnes worden bepaald door de gemeente met een meetbaar doel, een looptijd, voor bepaalde wijken en buurten, met gebruikers en informatielinks.</a:t>
            </a:r>
          </a:p>
        </p:txBody>
      </p:sp>
      <p:pic>
        <p:nvPicPr>
          <p:cNvPr id="14" name="Afbeelding 13">
            <a:extLst>
              <a:ext uri="{FF2B5EF4-FFF2-40B4-BE49-F238E27FC236}">
                <a16:creationId xmlns:a16="http://schemas.microsoft.com/office/drawing/2014/main" id="{939C73D0-A89F-5F56-C1C4-AAC4E7ADBB7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91005" y="3215932"/>
            <a:ext cx="3248827" cy="1057892"/>
          </a:xfrm>
          <a:prstGeom prst="rect">
            <a:avLst/>
          </a:prstGeom>
        </p:spPr>
      </p:pic>
      <p:sp>
        <p:nvSpPr>
          <p:cNvPr id="15" name="Tekstvak 14">
            <a:extLst>
              <a:ext uri="{FF2B5EF4-FFF2-40B4-BE49-F238E27FC236}">
                <a16:creationId xmlns:a16="http://schemas.microsoft.com/office/drawing/2014/main" id="{94C0CD63-3A8E-CF2A-BDAE-0B6BD6D11AC0}"/>
              </a:ext>
            </a:extLst>
          </p:cNvPr>
          <p:cNvSpPr txBox="1"/>
          <p:nvPr/>
        </p:nvSpPr>
        <p:spPr>
          <a:xfrm>
            <a:off x="687200" y="5442085"/>
            <a:ext cx="101654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>
                <a:latin typeface="Helvetica" panose="020B0604020202030204" pitchFamily="34" charset="0"/>
              </a:rPr>
              <a:t>De EBtool ziet de postcode van de bewoner en toont daarmee automatisch de relevante campagnes aan de bewoner.</a:t>
            </a:r>
          </a:p>
        </p:txBody>
      </p:sp>
    </p:spTree>
    <p:extLst>
      <p:ext uri="{BB962C8B-B14F-4D97-AF65-F5344CB8AC3E}">
        <p14:creationId xmlns:p14="http://schemas.microsoft.com/office/powerpoint/2010/main" val="32418438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193957-7A88-16A7-8F64-D40F259404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2038C20-7996-BB0D-2C23-FC321328E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592" y="895045"/>
            <a:ext cx="11067288" cy="434531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Hoe werk de trechterbenadering?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AC8B165-39FE-505E-A4F1-4F3E0DD1F73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068940" y="1465006"/>
            <a:ext cx="6157770" cy="4748981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nl-NL" sz="1800" u="sng" dirty="0">
                <a:latin typeface="Helvetica" panose="020B0604020202030204" pitchFamily="34" charset="0"/>
              </a:rPr>
              <a:t>Stap 1, benadering van bewoners</a:t>
            </a:r>
            <a:br>
              <a:rPr lang="nl-NL" sz="1800" u="sng" dirty="0">
                <a:latin typeface="Helvetica" panose="020B0604020202030204" pitchFamily="34" charset="0"/>
              </a:rPr>
            </a:br>
            <a:endParaRPr lang="nl-NL" sz="1800" u="sng" dirty="0">
              <a:latin typeface="Helvetica" panose="020B0604020202030204" pitchFamily="34" charset="0"/>
            </a:endParaRPr>
          </a:p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Liefst benaderen van bewoners met een specifiek doel/campagne; bijvoorbeeld bij bewoners in een buurt met veel oude huizen doen we een 'Isolatie actie’.</a:t>
            </a:r>
          </a:p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De boodschap is dat ze flink kunnen besparen op hun energierekening, het wooncomfort kunnen verhogen en de waarde van huis kunnen laten stijgen. Allemaal in één actie.</a:t>
            </a:r>
          </a:p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We geven ze alvast een idee van de mogelijke besparing; tot 40% op de energierekening.</a:t>
            </a:r>
            <a:br>
              <a:rPr lang="nl-NL" sz="1800" dirty="0">
                <a:latin typeface="Helvetica" panose="020B0604020202030204" pitchFamily="34" charset="0"/>
              </a:rPr>
            </a:br>
            <a:endParaRPr lang="nl-NL" sz="1800" dirty="0">
              <a:latin typeface="Helvetica" panose="020B0604020202030204" pitchFamily="34" charset="0"/>
            </a:endParaRPr>
          </a:p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Bij benaderen van bewoners kun je denken aan flyeren, voorlichtingsavonden, </a:t>
            </a:r>
            <a:r>
              <a:rPr lang="nl-NL" sz="1800" dirty="0" err="1">
                <a:latin typeface="Helvetica" panose="020B0604020202030204" pitchFamily="34" charset="0"/>
              </a:rPr>
              <a:t>EnergyParty’s</a:t>
            </a:r>
            <a:r>
              <a:rPr lang="nl-NL" sz="1800" dirty="0">
                <a:latin typeface="Helvetica" panose="020B0604020202030204" pitchFamily="34" charset="0"/>
              </a:rPr>
              <a:t> etc.</a:t>
            </a:r>
          </a:p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We leiden de bewoner naar een </a:t>
            </a:r>
            <a:r>
              <a:rPr lang="nl-NL" sz="1800" i="1" dirty="0">
                <a:latin typeface="Helvetica" panose="020B0604020202030204" pitchFamily="34" charset="0"/>
              </a:rPr>
              <a:t>Landingspagina</a:t>
            </a:r>
            <a:r>
              <a:rPr lang="nl-NL" sz="1800" dirty="0">
                <a:latin typeface="Helvetica" panose="020B0604020202030204" pitchFamily="34" charset="0"/>
              </a:rPr>
              <a:t>.</a:t>
            </a:r>
          </a:p>
          <a:p>
            <a:pPr marL="0" indent="0">
              <a:buNone/>
            </a:pPr>
            <a:endParaRPr lang="nl-NL" sz="1800" dirty="0">
              <a:latin typeface="Helvetica" panose="020B0604020202030204" pitchFamily="34" charset="0"/>
            </a:endParaRP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14C2143B-D85B-E679-BE20-5FDA31C280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0673" y="967472"/>
            <a:ext cx="3610707" cy="5107404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14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45861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AAD8B8-3E90-E057-ABCC-F4B28F4195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377CD1D-D6C2-5E83-9766-0BE4848C52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592" y="895045"/>
            <a:ext cx="11067288" cy="434531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Hoe werk de trechterbenadering?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4A977AF-6AFE-2142-9C2C-3659AC54363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068940" y="1465006"/>
            <a:ext cx="6157770" cy="4748981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nl-NL" sz="1800" u="sng" dirty="0">
                <a:latin typeface="Helvetica" panose="020B0604020202030204" pitchFamily="34" charset="0"/>
              </a:rPr>
              <a:t>Stap 2, de landingspagina voor meer info en triggers</a:t>
            </a:r>
          </a:p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We geven aan wat het gemiddelde energieverbruik is in de buurt en dat zij zelf (gratis) met de EBtool kunnen zien wat het gemiddelde verbruik van hun specifieke postcode is. </a:t>
            </a:r>
          </a:p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'Waar sta jij met je energieverbruik t.o.v. het gemiddelde in jouw straat?’</a:t>
            </a:r>
          </a:p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We geven ook aan dat ze met wat simpele maatregelen zomaar 20% - 40% onder het gemiddelde kunnen komen met hun energieverbruik! </a:t>
            </a:r>
          </a:p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Idee is dat ze hierdoor getriggerd worden om eens te zien hoe ze dat dan zouden kunnen bereiken. Daarvoor kunnen ze dan een (gratis) account aanmaken op de EBtool.</a:t>
            </a:r>
          </a:p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We krijgen daarbij het emailadres van de bewoner en zo hebben we dan een ingang om de bewoner nogmaals te benaderen. We weten nu dat hij/zij interesse heeft om daadwerkelijk te gaan verduurzamen.</a:t>
            </a:r>
          </a:p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.</a:t>
            </a:r>
          </a:p>
          <a:p>
            <a:pPr marL="0" indent="0">
              <a:buNone/>
            </a:pPr>
            <a:endParaRPr lang="nl-NL" sz="1800" dirty="0">
              <a:latin typeface="Helvetica" panose="020B0604020202030204" pitchFamily="34" charset="0"/>
            </a:endParaRP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0820FDA9-F9AE-B15E-E9C1-F4C533FFEB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8209" y="1112310"/>
            <a:ext cx="4344400" cy="5073446"/>
          </a:xfrm>
          <a:prstGeom prst="rect">
            <a:avLst/>
          </a:prstGeom>
          <a:ln>
            <a:solidFill>
              <a:schemeClr val="accent6"/>
            </a:solidFill>
          </a:ln>
        </p:spPr>
      </p:pic>
    </p:spTree>
    <p:extLst>
      <p:ext uri="{BB962C8B-B14F-4D97-AF65-F5344CB8AC3E}">
        <p14:creationId xmlns:p14="http://schemas.microsoft.com/office/powerpoint/2010/main" val="4120120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6E5BD8C4-C9F8-D758-7BCF-8D89AD352161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151054" y="603250"/>
            <a:ext cx="4319134" cy="5651500"/>
          </a:xfrm>
          <a:prstGeom prst="rect">
            <a:avLst/>
          </a:prstGeom>
        </p:spPr>
      </p:pic>
      <p:cxnSp>
        <p:nvCxnSpPr>
          <p:cNvPr id="11" name="Rechte verbindingslijn met pijl 10">
            <a:extLst>
              <a:ext uri="{FF2B5EF4-FFF2-40B4-BE49-F238E27FC236}">
                <a16:creationId xmlns:a16="http://schemas.microsoft.com/office/drawing/2014/main" id="{669A09D8-F921-DB69-105A-2A70D7D63120}"/>
              </a:ext>
            </a:extLst>
          </p:cNvPr>
          <p:cNvCxnSpPr>
            <a:cxnSpLocks/>
          </p:cNvCxnSpPr>
          <p:nvPr/>
        </p:nvCxnSpPr>
        <p:spPr>
          <a:xfrm>
            <a:off x="3846443" y="2832652"/>
            <a:ext cx="2029649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4" name="Rechte verbindingslijn met pijl 13">
            <a:extLst>
              <a:ext uri="{FF2B5EF4-FFF2-40B4-BE49-F238E27FC236}">
                <a16:creationId xmlns:a16="http://schemas.microsoft.com/office/drawing/2014/main" id="{DF0552C2-5D93-8E9C-D1AD-C5794AAE0287}"/>
              </a:ext>
            </a:extLst>
          </p:cNvPr>
          <p:cNvCxnSpPr>
            <a:cxnSpLocks/>
          </p:cNvCxnSpPr>
          <p:nvPr/>
        </p:nvCxnSpPr>
        <p:spPr>
          <a:xfrm>
            <a:off x="3846443" y="5138530"/>
            <a:ext cx="2029649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pSp>
        <p:nvGrpSpPr>
          <p:cNvPr id="6" name="Groep 5">
            <a:extLst>
              <a:ext uri="{FF2B5EF4-FFF2-40B4-BE49-F238E27FC236}">
                <a16:creationId xmlns:a16="http://schemas.microsoft.com/office/drawing/2014/main" id="{43E4E154-C35F-E125-0890-C61EB9EA37DE}"/>
              </a:ext>
            </a:extLst>
          </p:cNvPr>
          <p:cNvGrpSpPr/>
          <p:nvPr/>
        </p:nvGrpSpPr>
        <p:grpSpPr>
          <a:xfrm>
            <a:off x="6049934" y="1228544"/>
            <a:ext cx="5042976" cy="4820323"/>
            <a:chOff x="5889166" y="1228544"/>
            <a:chExt cx="5042976" cy="4820323"/>
          </a:xfrm>
        </p:grpSpPr>
        <p:pic>
          <p:nvPicPr>
            <p:cNvPr id="17" name="Afbeelding 16">
              <a:extLst>
                <a:ext uri="{FF2B5EF4-FFF2-40B4-BE49-F238E27FC236}">
                  <a16:creationId xmlns:a16="http://schemas.microsoft.com/office/drawing/2014/main" id="{A5EF64C5-1A4A-BF5E-9602-EF7B80F08F4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889166" y="1228544"/>
              <a:ext cx="5029902" cy="2572109"/>
            </a:xfrm>
            <a:prstGeom prst="rect">
              <a:avLst/>
            </a:prstGeom>
          </p:spPr>
        </p:pic>
        <p:pic>
          <p:nvPicPr>
            <p:cNvPr id="19" name="Afbeelding 18">
              <a:extLst>
                <a:ext uri="{FF2B5EF4-FFF2-40B4-BE49-F238E27FC236}">
                  <a16:creationId xmlns:a16="http://schemas.microsoft.com/office/drawing/2014/main" id="{698675FB-E89D-EBFB-FEBF-DA6EDC29F2E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940345" y="3800653"/>
              <a:ext cx="4991797" cy="2248214"/>
            </a:xfrm>
            <a:prstGeom prst="rect">
              <a:avLst/>
            </a:prstGeom>
          </p:spPr>
        </p:pic>
      </p:grpSp>
      <p:sp>
        <p:nvSpPr>
          <p:cNvPr id="20" name="Tekstvak 19">
            <a:extLst>
              <a:ext uri="{FF2B5EF4-FFF2-40B4-BE49-F238E27FC236}">
                <a16:creationId xmlns:a16="http://schemas.microsoft.com/office/drawing/2014/main" id="{C79938D7-C5A4-3FF0-5967-C03587960F3E}"/>
              </a:ext>
            </a:extLst>
          </p:cNvPr>
          <p:cNvSpPr txBox="1"/>
          <p:nvPr/>
        </p:nvSpPr>
        <p:spPr>
          <a:xfrm>
            <a:off x="5755512" y="859212"/>
            <a:ext cx="5811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/>
              <a:t>Er volgt direct terugkoppeling na de invoer van het verbruik.</a:t>
            </a:r>
          </a:p>
        </p:txBody>
      </p:sp>
    </p:spTree>
    <p:extLst>
      <p:ext uri="{BB962C8B-B14F-4D97-AF65-F5344CB8AC3E}">
        <p14:creationId xmlns:p14="http://schemas.microsoft.com/office/powerpoint/2010/main" val="4002152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8D129F8-4285-5FBC-7CB1-2910FAB6B7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1912" y="766993"/>
            <a:ext cx="6407849" cy="320655"/>
          </a:xfrm>
          <a:prstGeom prst="rect">
            <a:avLst/>
          </a:prstGeom>
        </p:spPr>
        <p:txBody>
          <a:bodyPr/>
          <a:lstStyle/>
          <a:p>
            <a:r>
              <a:rPr lang="nl-NL" sz="1800" b="0" dirty="0"/>
              <a:t>De Energievergelijking met het verbruik in een postcode</a:t>
            </a:r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F3EF74C7-9F9A-7D66-EA49-32F49B7D13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5225" y="1255982"/>
            <a:ext cx="4553585" cy="1086002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92A73CDA-720C-10AA-5D01-8AB5226509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2499" y="1255982"/>
            <a:ext cx="1667108" cy="1552792"/>
          </a:xfrm>
          <a:prstGeom prst="rect">
            <a:avLst/>
          </a:prstGeom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4D72DEB9-B645-3CEB-F8E1-DDFA4BAEC6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0747" y="2808774"/>
            <a:ext cx="7430506" cy="3467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4705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CAAB48-BD57-586B-FAB8-964AAD1B08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48A810-EECA-7305-FDE3-B2AE9ECE02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592" y="895045"/>
            <a:ext cx="5221465" cy="434531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Hoe werk de trechterbenadering?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02456CF-B0D9-506A-174D-A070E74F48B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45592" y="1664109"/>
            <a:ext cx="3996910" cy="3529781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nl-NL" sz="1800" u="sng" dirty="0">
                <a:latin typeface="Helvetica" panose="020B0604020202030204" pitchFamily="34" charset="0"/>
              </a:rPr>
              <a:t>Stap 3: vragenlijst(en) in de EBtool</a:t>
            </a:r>
          </a:p>
          <a:p>
            <a:r>
              <a:rPr lang="nl-NL" sz="1800" dirty="0">
                <a:latin typeface="Helvetica" panose="020B0604020202030204" pitchFamily="34" charset="0"/>
              </a:rPr>
              <a:t>In de EBtool krijgt de bewoner vragenlijsten te zien die algemeen en/of specifiek zijn voor bewoners van een bepaalde postcode/buurt/wijk/stad. </a:t>
            </a:r>
          </a:p>
          <a:p>
            <a:r>
              <a:rPr lang="nl-NL" sz="1800" dirty="0">
                <a:latin typeface="Helvetica" panose="020B0604020202030204" pitchFamily="34" charset="0"/>
              </a:rPr>
              <a:t>In de EBtool kan een buurtinitiatief namelijk zelf een vragenlijst samenstellen met bijbehorende adviezen (inclusief weging). Zo kan er naadloos op een campagne worden aangesloten.</a:t>
            </a:r>
          </a:p>
          <a:p>
            <a:pPr marL="0" indent="0">
              <a:buNone/>
            </a:pPr>
            <a:endParaRPr lang="nl-NL" sz="1800" dirty="0">
              <a:latin typeface="Helvetica" panose="020B0604020202030204" pitchFamily="34" charset="0"/>
            </a:endParaRP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DFF0AEB1-4232-4C63-F4DF-353295677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615" y="1557367"/>
            <a:ext cx="7050667" cy="461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28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B26AB8-A17C-4191-244B-73F8D2D5D6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0EC9B87-B380-9FC8-89EB-2B47578AD2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592" y="895045"/>
            <a:ext cx="11067288" cy="434531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Hoe werk de trechterbenadering?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FC477A5-C6F7-16CB-9DEE-6A836D25E31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45592" y="1664109"/>
            <a:ext cx="5304602" cy="3615814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nl-NL" sz="1800" u="sng" dirty="0">
                <a:latin typeface="Helvetica" panose="020B0604020202030204" pitchFamily="34" charset="0"/>
              </a:rPr>
              <a:t>Stap 4: Maatwerkadvies</a:t>
            </a:r>
          </a:p>
          <a:p>
            <a:r>
              <a:rPr lang="nl-NL" sz="1800" dirty="0">
                <a:latin typeface="Helvetica" panose="020B0604020202030204" pitchFamily="34" charset="0"/>
              </a:rPr>
              <a:t>Na invullen van de vragenlijsten krijgt de bewoner (direct) een maatwerk advies. Inzicht en transparantie staan hierin centraal. Onzekerheid lijdt tot uitstel en mogelijk ook afstel.</a:t>
            </a:r>
          </a:p>
          <a:p>
            <a:r>
              <a:rPr lang="nl-NL" sz="1800" dirty="0">
                <a:latin typeface="Helvetica" panose="020B0604020202030204" pitchFamily="34" charset="0"/>
              </a:rPr>
              <a:t>De gegeven antwoorden kunnen worden opgeslagen en de bewoner kan ze daarna altijd aanvullen en wijzigen.</a:t>
            </a:r>
            <a:br>
              <a:rPr lang="nl-NL" sz="1800" dirty="0">
                <a:latin typeface="Helvetica" panose="020B0604020202030204" pitchFamily="34" charset="0"/>
              </a:rPr>
            </a:br>
            <a:r>
              <a:rPr lang="nl-NL" sz="1800" dirty="0">
                <a:latin typeface="Helvetica" panose="020B0604020202030204" pitchFamily="34" charset="0"/>
              </a:rPr>
              <a:t> </a:t>
            </a:r>
          </a:p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Er wordt dus een dossier opgebouwd.</a:t>
            </a:r>
          </a:p>
          <a:p>
            <a:pPr marL="0" indent="0">
              <a:buNone/>
            </a:pPr>
            <a:endParaRPr lang="nl-NL" sz="1800" dirty="0">
              <a:latin typeface="Helvetica" panose="020B0604020202030204" pitchFamily="34" charset="0"/>
            </a:endParaRP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BD8681A9-9C0A-FC33-8836-6241E76D97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323" y="889432"/>
            <a:ext cx="5550408" cy="5073523"/>
          </a:xfrm>
          <a:prstGeom prst="rect">
            <a:avLst/>
          </a:prstGeom>
          <a:ln>
            <a:solidFill>
              <a:schemeClr val="accent6"/>
            </a:solidFill>
          </a:ln>
        </p:spPr>
      </p:pic>
    </p:spTree>
    <p:extLst>
      <p:ext uri="{BB962C8B-B14F-4D97-AF65-F5344CB8AC3E}">
        <p14:creationId xmlns:p14="http://schemas.microsoft.com/office/powerpoint/2010/main" val="1087588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9F92FF-E0F9-2FC4-227D-8B30312D32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6D8D014-11C3-4E2D-5111-CFAE212472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592" y="895045"/>
            <a:ext cx="3410772" cy="769064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Hoe werk de</a:t>
            </a:r>
            <a:br>
              <a:rPr lang="nl-NL" dirty="0"/>
            </a:br>
            <a:r>
              <a:rPr lang="nl-NL" dirty="0"/>
              <a:t>trechterbenadering?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0455985-9C75-4EEA-217F-23DA118C243E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45592" y="1854222"/>
            <a:ext cx="3259492" cy="2455218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nl-NL" sz="1800" u="sng" dirty="0">
                <a:latin typeface="Helvetica" panose="020B0604020202030204" pitchFamily="34" charset="0"/>
              </a:rPr>
              <a:t>Stap 5: De energiecoach</a:t>
            </a:r>
          </a:p>
          <a:p>
            <a:pPr marL="0" indent="0">
              <a:buNone/>
            </a:pPr>
            <a:endParaRPr lang="nl-NL" sz="1800" dirty="0">
              <a:latin typeface="Helvetica" panose="020B0604020202030204" pitchFamily="34" charset="0"/>
            </a:endParaRPr>
          </a:p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Behalve het advies heeft de bewoner ook de mogelijkheid om gemakkelijk en laagdrempelig een afspraak aan te vragen met een energiecoach. </a:t>
            </a:r>
          </a:p>
          <a:p>
            <a:pPr marL="0" indent="0">
              <a:buNone/>
            </a:pPr>
            <a:endParaRPr lang="nl-NL" sz="1800" dirty="0">
              <a:latin typeface="Helvetica" panose="020B0604020202030204" pitchFamily="34" charset="0"/>
            </a:endParaRP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1C1A31FE-1482-03AE-D869-26B026A5D5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5734" y="895045"/>
            <a:ext cx="7694807" cy="5151794"/>
          </a:xfrm>
          <a:prstGeom prst="rect">
            <a:avLst/>
          </a:prstGeom>
        </p:spPr>
      </p:pic>
      <p:cxnSp>
        <p:nvCxnSpPr>
          <p:cNvPr id="7" name="Rechte verbindingslijn met pijl 6">
            <a:extLst>
              <a:ext uri="{FF2B5EF4-FFF2-40B4-BE49-F238E27FC236}">
                <a16:creationId xmlns:a16="http://schemas.microsoft.com/office/drawing/2014/main" id="{2D1BD19A-02A2-2772-F416-D82448AB4A04}"/>
              </a:ext>
            </a:extLst>
          </p:cNvPr>
          <p:cNvCxnSpPr/>
          <p:nvPr/>
        </p:nvCxnSpPr>
        <p:spPr>
          <a:xfrm>
            <a:off x="2571184" y="4083113"/>
            <a:ext cx="1494550" cy="1032095"/>
          </a:xfrm>
          <a:prstGeom prst="straightConnector1">
            <a:avLst/>
          </a:prstGeom>
          <a:ln>
            <a:solidFill>
              <a:schemeClr val="accent6"/>
            </a:solidFill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8122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79C38B-0025-D6ED-58C6-2984BCEECD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FB9BFAD-5688-6FC1-C193-462BECB2D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592" y="895045"/>
            <a:ext cx="11067288" cy="434531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Hoe werk de trechterbenadering?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D68EC6C-8D54-2273-371C-51CA73AEC91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45592" y="1496959"/>
            <a:ext cx="10633685" cy="4697363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nl-NL" sz="1800" u="sng" dirty="0">
                <a:latin typeface="Helvetica" panose="020B0604020202030204" pitchFamily="34" charset="0"/>
              </a:rPr>
              <a:t>Stap 6: Volg de verduurzaming en volg de bewoners op</a:t>
            </a:r>
            <a:br>
              <a:rPr lang="nl-NL" sz="1800" u="sng" dirty="0">
                <a:latin typeface="Helvetica" panose="020B0604020202030204" pitchFamily="34" charset="0"/>
              </a:rPr>
            </a:br>
            <a:endParaRPr lang="nl-NL" sz="1800" dirty="0">
              <a:latin typeface="Helvetica" panose="020B0604020202030204" pitchFamily="34" charset="0"/>
            </a:endParaRPr>
          </a:p>
          <a:p>
            <a:r>
              <a:rPr lang="nl-NL" sz="1800" dirty="0">
                <a:latin typeface="Helvetica" panose="020B0604020202030204" pitchFamily="34" charset="0"/>
              </a:rPr>
              <a:t>Omdat we weten welke adressen een account hebben aangemaakt kunnen we ook het effect van de campagne monitoren en bepalen. </a:t>
            </a:r>
          </a:p>
          <a:p>
            <a:r>
              <a:rPr lang="nl-NL" sz="1800" dirty="0">
                <a:latin typeface="Helvetica" panose="020B0604020202030204" pitchFamily="34" charset="0"/>
              </a:rPr>
              <a:t>We weten ook welke specifieke adressen nog geen account hebben aangemaakt. Deze zouden we opnieuw met een andere campagne kunnen benaderen (specifiek flyeren of huis-aan-huis aanbellen).</a:t>
            </a:r>
          </a:p>
          <a:p>
            <a:r>
              <a:rPr lang="nl-NL" sz="1800" dirty="0">
                <a:latin typeface="Helvetica" panose="020B0604020202030204" pitchFamily="34" charset="0"/>
              </a:rPr>
              <a:t>Vergelijk campagnes en aanpakken onderling en kom erachter hoe bewoners het meest effectief geactiveerd worden.</a:t>
            </a:r>
          </a:p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Het idee is om bewoners meer 'te gaan volgen' zodat we meer grip krijgen op het effect van campagnes.</a:t>
            </a:r>
          </a:p>
          <a:p>
            <a:pPr marL="0" indent="0">
              <a:buNone/>
            </a:pPr>
            <a:endParaRPr lang="nl-NL" sz="1800" dirty="0">
              <a:latin typeface="Helvetica" panose="020B0604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4065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CD6EA8-7560-1FD7-0E80-1BC75D2EBC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69BDC42-F61A-D6C1-B999-0F7D9EB7D5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592" y="895045"/>
            <a:ext cx="3917766" cy="879434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Hoe werk de trechterbenadering?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34600D7-C114-7754-A39E-1C827B5438D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45592" y="1975778"/>
            <a:ext cx="3917766" cy="1932041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nl-NL" sz="1800" u="sng" dirty="0">
                <a:latin typeface="Helvetica" panose="020B0604020202030204" pitchFamily="34" charset="0"/>
              </a:rPr>
              <a:t>Stap 6: Volg de verduurzaming en volg de bewoners op</a:t>
            </a:r>
            <a:br>
              <a:rPr lang="nl-NL" sz="1800" u="sng" dirty="0">
                <a:latin typeface="Helvetica" panose="020B0604020202030204" pitchFamily="34" charset="0"/>
              </a:rPr>
            </a:br>
            <a:endParaRPr lang="nl-NL" sz="1800" dirty="0">
              <a:latin typeface="Helvetica" panose="020B0604020202030204" pitchFamily="34" charset="0"/>
            </a:endParaRPr>
          </a:p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Maak campagne resultaten inzichtelijk zodat gericht actie kan worden ondernomen.</a:t>
            </a: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E11525F5-916E-703E-C4B4-AE25392BE3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940" y="1240324"/>
            <a:ext cx="7035903" cy="4965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271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F5B9A7-6058-7AA3-8E27-8D157D0463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448" y="873061"/>
            <a:ext cx="11067288" cy="434531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Wat we missen bij bestaande verduurzamingstools online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FF80BE6-2638-3C58-46B5-D5B70062833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003178" y="1580086"/>
            <a:ext cx="7013772" cy="4404853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Veel van de online tools zijn bedoeld voor de bewoner die al  verduurzamen. De vraag die dan beantwoord wordt is </a:t>
            </a:r>
            <a:r>
              <a:rPr lang="nl-NL" sz="1800" i="1" dirty="0">
                <a:latin typeface="Helvetica" panose="020B0604020202030204" pitchFamily="34" charset="0"/>
              </a:rPr>
              <a:t>hoe</a:t>
            </a:r>
            <a:r>
              <a:rPr lang="nl-NL" sz="1800" dirty="0">
                <a:latin typeface="Helvetica" panose="020B0604020202030204" pitchFamily="34" charset="0"/>
              </a:rPr>
              <a:t> ze kunnen verduurzamen.</a:t>
            </a:r>
          </a:p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Veel mensen zien de urgentie wel om te gaan verduurzamen maar ze starten niet of ze weten niet hoe/waar ze moeten beginnen. </a:t>
            </a:r>
          </a:p>
          <a:p>
            <a:pPr marL="0" indent="0">
              <a:buNone/>
            </a:pPr>
            <a:endParaRPr lang="nl-NL" sz="1800" dirty="0">
              <a:latin typeface="Helvetica" panose="020B0604020202030204" pitchFamily="34" charset="0"/>
            </a:endParaRPr>
          </a:p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Om de energietransitie te versnellen moet daarom een aanpak gebruikt worden die direct aansluit bij de bewoners en ze voldoende betrokken maakt om daadwerkelijk te gaan beginnen. </a:t>
            </a:r>
            <a:br>
              <a:rPr lang="nl-NL" sz="1800" dirty="0">
                <a:latin typeface="Helvetica" panose="020B0604020202030204" pitchFamily="34" charset="0"/>
              </a:rPr>
            </a:br>
            <a:endParaRPr lang="nl-NL" sz="1800" dirty="0">
              <a:latin typeface="Helvetica" panose="020B0604020202030204" pitchFamily="34" charset="0"/>
            </a:endParaRPr>
          </a:p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Een online tool alleen is nooit genoeg. In plaats daarvan moet er een integrale aanpak gebruikt worden om bewoners te motiveren en hen vervolgens op te volgen.</a:t>
            </a: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E0BBC4BA-0F92-0BDD-51C4-7B497B5A9D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3441" y="1842977"/>
            <a:ext cx="3697855" cy="3293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608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F5B9A7-6058-7AA3-8E27-8D157D0463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448" y="873061"/>
            <a:ext cx="11067288" cy="434531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De aanpak met de EBtool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FF80BE6-2638-3C58-46B5-D5B70062833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048512" y="1497947"/>
            <a:ext cx="7152735" cy="4661848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Wij denken dat bewoners enthousiast kunnen worden gemaakt als:</a:t>
            </a:r>
            <a:br>
              <a:rPr lang="nl-NL" sz="1800" dirty="0">
                <a:latin typeface="Helvetica" panose="020B0604020202030204" pitchFamily="34" charset="0"/>
              </a:rPr>
            </a:br>
            <a:endParaRPr lang="nl-NL" sz="1800" dirty="0">
              <a:latin typeface="Helvetica" panose="020B0604020202030204" pitchFamily="34" charset="0"/>
            </a:endParaRPr>
          </a:p>
          <a:p>
            <a:r>
              <a:rPr lang="nl-NL" sz="1800" dirty="0">
                <a:latin typeface="Helvetica" panose="020B0604020202030204" pitchFamily="34" charset="0"/>
              </a:rPr>
              <a:t>Ze concrete resultaten (besparingen) van andere buurtbewoners zien.</a:t>
            </a:r>
          </a:p>
          <a:p>
            <a:r>
              <a:rPr lang="nl-NL" sz="1800" dirty="0">
                <a:latin typeface="Helvetica" panose="020B0604020202030204" pitchFamily="34" charset="0"/>
              </a:rPr>
              <a:t>Ze laagdrempelig toegang krijgen tot energiecoaches en hen vooraf vragen kunnen stellen.</a:t>
            </a:r>
          </a:p>
          <a:p>
            <a:r>
              <a:rPr lang="nl-NL" sz="1800" dirty="0">
                <a:latin typeface="Helvetica" panose="020B0604020202030204" pitchFamily="34" charset="0"/>
              </a:rPr>
              <a:t>Ze kunnen overleggen met buurtgenoten of mensen die met hetzelfde bezig zijn.</a:t>
            </a:r>
          </a:p>
          <a:p>
            <a:r>
              <a:rPr lang="nl-NL" sz="1800" dirty="0">
                <a:latin typeface="Helvetica" panose="020B0604020202030204" pitchFamily="34" charset="0"/>
              </a:rPr>
              <a:t>Als ze inzicht krijgen in lasten/baten van verduurzamingsmaatregelen.</a:t>
            </a:r>
          </a:p>
          <a:p>
            <a:pPr marL="0" indent="0">
              <a:buNone/>
            </a:pPr>
            <a:endParaRPr lang="nl-NL" sz="1800" dirty="0">
              <a:latin typeface="Helvetica" panose="020B0604020202030204" pitchFamily="34" charset="0"/>
            </a:endParaRPr>
          </a:p>
          <a:p>
            <a:pPr marL="0" indent="0">
              <a:buNone/>
            </a:pPr>
            <a:r>
              <a:rPr lang="nl-NL" sz="1800" b="1" dirty="0">
                <a:latin typeface="Helvetica" panose="020B0604020202030204" pitchFamily="34" charset="0"/>
              </a:rPr>
              <a:t>Kortom; voor enthousiasmering van bewoners is transparantie en een sociaal aspect nodig. </a:t>
            </a:r>
          </a:p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Wij denken dat </a:t>
            </a:r>
            <a:r>
              <a:rPr lang="nl-NL" sz="1800" dirty="0" err="1">
                <a:latin typeface="Helvetica" panose="020B0604020202030204" pitchFamily="34" charset="0"/>
              </a:rPr>
              <a:t>EnergyParty’s</a:t>
            </a:r>
            <a:r>
              <a:rPr lang="nl-NL" sz="1800" dirty="0">
                <a:latin typeface="Helvetica" panose="020B0604020202030204" pitchFamily="34" charset="0"/>
              </a:rPr>
              <a:t> en lokale voorlichtingen hierbij goed kunnen helpen.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096240D-2D51-D903-1E05-EA9F14BD2E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8603" y="1427067"/>
            <a:ext cx="3373535" cy="337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7870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4C1949-280B-61E2-E965-6D795A39FE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EB5BA04-C574-4355-557A-5D2E8E13BB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448" y="873061"/>
            <a:ext cx="11067288" cy="434531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De EBtool voor een digitale intake</a:t>
            </a:r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DC544A0D-3C42-923F-3FB9-68075142195F}"/>
              </a:ext>
            </a:extLst>
          </p:cNvPr>
          <p:cNvSpPr txBox="1"/>
          <p:nvPr/>
        </p:nvSpPr>
        <p:spPr>
          <a:xfrm>
            <a:off x="871531" y="1698518"/>
            <a:ext cx="476235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dirty="0">
                <a:latin typeface="Helvetica" panose="020B0604020202030204" pitchFamily="34" charset="0"/>
              </a:rPr>
              <a:t>Energiecoaches kunnen eigen rapportages / notities opslaan in de EBtool (bij de betreffende woning).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dirty="0">
                <a:latin typeface="Helvetica" panose="020B0604020202030204" pitchFamily="34" charset="0"/>
              </a:rPr>
              <a:t>De bewoner heeft inzicht in de door hem gegeven antwoorden en bijbehorende adviezen die hij gekregen heeft.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dirty="0">
                <a:latin typeface="Helvetica" panose="020B0604020202030204" pitchFamily="34" charset="0"/>
              </a:rPr>
              <a:t>De bewoner kan ‘gevolgd’ worden, zo weten wat er met de adviezen gedaan wordt.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dirty="0">
                <a:latin typeface="Helvetica" panose="020B0604020202030204" pitchFamily="34" charset="0"/>
              </a:rPr>
              <a:t>Gegevens in de EBtool kunnen naar wens geëxporteerd / overgezet worden naar andere systemen.</a:t>
            </a:r>
          </a:p>
          <a:p>
            <a:endParaRPr lang="nl-NL" dirty="0">
              <a:latin typeface="Helvetica" panose="020B0604020202030204" pitchFamily="34" charset="0"/>
            </a:endParaRPr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7DF3BD27-0B29-FD99-3089-048CEECF92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8309" y="873061"/>
            <a:ext cx="5731894" cy="5111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764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153EDA-FAEE-9486-EB39-8B3890DF4B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F7A59E0-A1F7-B07C-F737-D3103A4B0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448" y="873061"/>
            <a:ext cx="11067288" cy="434531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Hoe kunnen we mensen helpen die nu al meteen willen verduurzamen?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F1A4D00-9F2F-AF6E-BD1F-DD07E50EE4F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048512" y="1788564"/>
            <a:ext cx="6578576" cy="4073512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Er zijn natuurlijk ook mensen die niet meer overtuigd hoeven worden van de noodzaak om te verduurzamen. Die mensen moeten we gericht van advies voorzien.</a:t>
            </a:r>
          </a:p>
          <a:p>
            <a:pPr marL="0" indent="0">
              <a:buNone/>
            </a:pPr>
            <a:endParaRPr lang="nl-NL" sz="1800" dirty="0">
              <a:latin typeface="Helvetica" panose="020B0604020202030204" pitchFamily="34" charset="0"/>
            </a:endParaRPr>
          </a:p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Als het financiële aspect niet de grootste motivator is, dan zou haalbaarheid en tijdsbestek een belangrijker aandachtspunt kunnen zijn. </a:t>
            </a:r>
          </a:p>
          <a:p>
            <a:pPr marL="0" indent="0">
              <a:buNone/>
            </a:pPr>
            <a:endParaRPr lang="nl-NL" sz="1800" dirty="0">
              <a:latin typeface="Helvetica" panose="020B0604020202030204" pitchFamily="34" charset="0"/>
            </a:endParaRPr>
          </a:p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De EBtool stelt gericht vragen en zal op basis van de antwoorden meteen een maatwerk advies geven.</a:t>
            </a:r>
          </a:p>
          <a:p>
            <a:pPr marL="0" indent="0">
              <a:buNone/>
            </a:pPr>
            <a:endParaRPr lang="nl-NL" sz="1800" dirty="0">
              <a:latin typeface="Helvetica" panose="020B0604020202030204" pitchFamily="34" charset="0"/>
            </a:endParaRPr>
          </a:p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Bewoners kunnen direct aan de slag met het advies. </a:t>
            </a:r>
          </a:p>
          <a:p>
            <a:pPr marL="0" indent="0">
              <a:buNone/>
            </a:pPr>
            <a:endParaRPr lang="nl-NL" sz="1800" dirty="0">
              <a:latin typeface="Helvetica" panose="020B0604020202030204" pitchFamily="34" charset="0"/>
            </a:endParaRP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3EF1E493-D848-C425-8EF3-A4781C5323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0783" y="1561173"/>
            <a:ext cx="3991368" cy="4423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97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BDC609-909D-04D5-75E3-CAB9ACB1F8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C9240E-0EE0-2C3D-02E4-95FA4E323F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448" y="873061"/>
            <a:ext cx="11067288" cy="434531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Data verzamelen en samenvoegen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3224B22-6BA3-FD1D-1929-B18CBEAE6AB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048512" y="1427066"/>
            <a:ext cx="10555224" cy="4683802"/>
          </a:xfrm>
          <a:prstGeom prst="rect">
            <a:avLst/>
          </a:prstGeom>
        </p:spPr>
        <p:txBody>
          <a:bodyPr/>
          <a:lstStyle/>
          <a:p>
            <a:r>
              <a:rPr lang="nl-NL" sz="1800" dirty="0">
                <a:latin typeface="Helvetica" panose="020B0604020202030204" pitchFamily="34" charset="0"/>
              </a:rPr>
              <a:t>Om gericht actie te kunnen ondernemen is dataverzameling belangrijk. Op basis van betrouwbare data kunnen onderbouwde conclusies getrokken worden en kan gericht actie worden ondernomen.</a:t>
            </a:r>
            <a:br>
              <a:rPr lang="nl-NL" sz="1800" dirty="0">
                <a:latin typeface="Helvetica" panose="020B0604020202030204" pitchFamily="34" charset="0"/>
              </a:rPr>
            </a:br>
            <a:r>
              <a:rPr lang="nl-NL" sz="1800" dirty="0">
                <a:latin typeface="Helvetica" panose="020B0604020202030204" pitchFamily="34" charset="0"/>
              </a:rPr>
              <a:t>Bijvoorbeeld een isolatiecampagne in een wijk met oude, minder goed geïsoleerde, huizen. </a:t>
            </a:r>
          </a:p>
          <a:p>
            <a:r>
              <a:rPr lang="nl-NL" sz="1800" dirty="0">
                <a:latin typeface="Helvetica" panose="020B0604020202030204" pitchFamily="34" charset="0"/>
              </a:rPr>
              <a:t>Voor de navolgende schermen gebruiken wij data van het </a:t>
            </a:r>
            <a:r>
              <a:rPr lang="nl-NL" sz="1800" i="1" dirty="0">
                <a:latin typeface="Helvetica" panose="020B0604020202030204" pitchFamily="34" charset="0"/>
              </a:rPr>
              <a:t>CBS, Planbureau voor de Leefomgeving, Stedin </a:t>
            </a:r>
            <a:r>
              <a:rPr lang="nl-NL" sz="1800" dirty="0">
                <a:latin typeface="Helvetica" panose="020B0604020202030204" pitchFamily="34" charset="0"/>
              </a:rPr>
              <a:t>en </a:t>
            </a:r>
            <a:r>
              <a:rPr lang="nl-NL" sz="1800" i="1" dirty="0">
                <a:latin typeface="Helvetica" panose="020B0604020202030204" pitchFamily="34" charset="0"/>
              </a:rPr>
              <a:t>Google Maps</a:t>
            </a:r>
            <a:r>
              <a:rPr lang="nl-NL" sz="1800" dirty="0">
                <a:latin typeface="Helvetica" panose="020B0604020202030204" pitchFamily="34" charset="0"/>
              </a:rPr>
              <a:t>. </a:t>
            </a:r>
          </a:p>
          <a:p>
            <a:r>
              <a:rPr lang="nl-NL" sz="1800" dirty="0">
                <a:latin typeface="Helvetica" panose="020B0604020202030204" pitchFamily="34" charset="0"/>
              </a:rPr>
              <a:t>We hebben voldoende data om voor Den Haag analyses te doen terug tot het jaar 2009.</a:t>
            </a:r>
            <a:br>
              <a:rPr lang="nl-NL" sz="1800" dirty="0">
                <a:latin typeface="Helvetica" panose="020B0604020202030204" pitchFamily="34" charset="0"/>
              </a:rPr>
            </a:br>
            <a:r>
              <a:rPr lang="nl-NL" sz="1800" dirty="0">
                <a:latin typeface="Helvetica" panose="020B0604020202030204" pitchFamily="34" charset="0"/>
              </a:rPr>
              <a:t>In het navolgende kijken we alleen naar de data van 2024.</a:t>
            </a: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7B07A7AD-7A2F-CAB6-8A17-2E365D3013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0739" y="3636767"/>
            <a:ext cx="2500752" cy="2474101"/>
          </a:xfrm>
          <a:prstGeom prst="rect">
            <a:avLst/>
          </a:prstGeom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3AC0FC59-6DBE-9E52-3B63-713B213B00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7441" y="4130384"/>
            <a:ext cx="6918251" cy="1571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691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EB06DC-0DB0-8C38-7C1A-15BEEA101E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1C5442A-9259-D8D6-A4E6-8BB8A7F2A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448" y="873061"/>
            <a:ext cx="11067288" cy="434531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De Energie-Besparings-Tool (EBtool)</a:t>
            </a:r>
          </a:p>
        </p:txBody>
      </p:sp>
      <p:sp>
        <p:nvSpPr>
          <p:cNvPr id="5" name="Tijdelijke aanduiding voor inhoud 4">
            <a:extLst>
              <a:ext uri="{FF2B5EF4-FFF2-40B4-BE49-F238E27FC236}">
                <a16:creationId xmlns:a16="http://schemas.microsoft.com/office/drawing/2014/main" id="{C279A573-4A63-B734-6BE7-B6022BB5D04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048513" y="1427066"/>
            <a:ext cx="3459320" cy="497987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Dashboard(s) voor bestuurders</a:t>
            </a:r>
          </a:p>
        </p:txBody>
      </p:sp>
      <p:pic>
        <p:nvPicPr>
          <p:cNvPr id="15" name="Afbeelding 14">
            <a:extLst>
              <a:ext uri="{FF2B5EF4-FFF2-40B4-BE49-F238E27FC236}">
                <a16:creationId xmlns:a16="http://schemas.microsoft.com/office/drawing/2014/main" id="{3E088FE6-0A68-AF99-5F06-6640ECC75C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578" y="1775326"/>
            <a:ext cx="9966475" cy="4361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275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9770A-AC6B-C279-9650-36D0F1605D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C678E45-7B1D-DF07-55D7-7D41828515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448" y="873061"/>
            <a:ext cx="11067288" cy="434531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Inzicht energieverbruik met de EBtool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17A94A2C-A245-73C7-1F7B-CE472D92BD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664" y="1902340"/>
            <a:ext cx="6898530" cy="3886200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5D6C5F86-9326-0EB9-1BEF-585B5BFD4F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4600" y="650938"/>
            <a:ext cx="4428384" cy="5582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303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579CF8-794A-4AB7-68EE-1220153A7E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1080F8D-524C-609F-EFC9-C25A6D97C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448" y="873061"/>
            <a:ext cx="11067288" cy="434531"/>
          </a:xfrm>
          <a:prstGeom prst="rect">
            <a:avLst/>
          </a:prstGeom>
        </p:spPr>
        <p:txBody>
          <a:bodyPr/>
          <a:lstStyle/>
          <a:p>
            <a:r>
              <a:rPr lang="nl-NL" b="0" dirty="0"/>
              <a:t>Bewoners krijgen op de website en via de EBtool informatie over hun wijk.</a:t>
            </a:r>
          </a:p>
        </p:txBody>
      </p:sp>
      <p:sp>
        <p:nvSpPr>
          <p:cNvPr id="3" name="Tekstvak 2">
            <a:extLst>
              <a:ext uri="{FF2B5EF4-FFF2-40B4-BE49-F238E27FC236}">
                <a16:creationId xmlns:a16="http://schemas.microsoft.com/office/drawing/2014/main" id="{D53802C5-86CA-20AA-3089-2626BCE1BAF0}"/>
              </a:ext>
            </a:extLst>
          </p:cNvPr>
          <p:cNvSpPr txBox="1"/>
          <p:nvPr/>
        </p:nvSpPr>
        <p:spPr>
          <a:xfrm>
            <a:off x="8743932" y="1499537"/>
            <a:ext cx="21640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dirty="0">
                <a:latin typeface="Helvetica" panose="020B0604020202030204" pitchFamily="34" charset="0"/>
                <a:hlinkClick r:id="rId2"/>
              </a:rPr>
              <a:t>https://www.ebtool.nl</a:t>
            </a:r>
            <a:endParaRPr lang="nl-NL" sz="1400" dirty="0">
              <a:latin typeface="Helvetica" panose="020B0604020202030204" pitchFamily="34" charset="0"/>
            </a:endParaRP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1139C548-A09C-DD90-6BB0-24D11D5E7A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448" y="1368000"/>
            <a:ext cx="6278103" cy="4791600"/>
          </a:xfrm>
          <a:prstGeom prst="rect">
            <a:avLst/>
          </a:prstGeom>
        </p:spPr>
      </p:pic>
      <p:sp>
        <p:nvSpPr>
          <p:cNvPr id="4" name="Tekstvak 3">
            <a:extLst>
              <a:ext uri="{FF2B5EF4-FFF2-40B4-BE49-F238E27FC236}">
                <a16:creationId xmlns:a16="http://schemas.microsoft.com/office/drawing/2014/main" id="{AEE25FE4-1693-4DEA-183E-2527E69E14EF}"/>
              </a:ext>
            </a:extLst>
          </p:cNvPr>
          <p:cNvSpPr txBox="1"/>
          <p:nvPr/>
        </p:nvSpPr>
        <p:spPr>
          <a:xfrm>
            <a:off x="7554898" y="2645546"/>
            <a:ext cx="43413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>
                <a:latin typeface="Helvetica" panose="020B0604020202030204" pitchFamily="34" charset="0"/>
              </a:rPr>
              <a:t>Deze informatie biedt inzicht en geeft de bewoner het gevoel dat de EBtool op de hoogte is van zijn/haar situatie.</a:t>
            </a:r>
          </a:p>
        </p:txBody>
      </p:sp>
    </p:spTree>
    <p:extLst>
      <p:ext uri="{BB962C8B-B14F-4D97-AF65-F5344CB8AC3E}">
        <p14:creationId xmlns:p14="http://schemas.microsoft.com/office/powerpoint/2010/main" val="983553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9C4E7F-157F-CFA8-BEBA-6989C74E25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B8E7A4-F572-A11B-5D42-4525E8F055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1407" y="97809"/>
            <a:ext cx="3483002" cy="434531"/>
          </a:xfrm>
          <a:prstGeom prst="rect">
            <a:avLst/>
          </a:prstGeom>
        </p:spPr>
        <p:txBody>
          <a:bodyPr/>
          <a:lstStyle/>
          <a:p>
            <a:r>
              <a:rPr lang="nl-NL" b="0" dirty="0"/>
              <a:t>EBtool voor bewoners</a:t>
            </a:r>
          </a:p>
        </p:txBody>
      </p:sp>
      <p:sp>
        <p:nvSpPr>
          <p:cNvPr id="3" name="Tekstvak 2">
            <a:extLst>
              <a:ext uri="{FF2B5EF4-FFF2-40B4-BE49-F238E27FC236}">
                <a16:creationId xmlns:a16="http://schemas.microsoft.com/office/drawing/2014/main" id="{40FD4231-8E0D-2ED8-5C8D-C2481E92B83C}"/>
              </a:ext>
            </a:extLst>
          </p:cNvPr>
          <p:cNvSpPr txBox="1"/>
          <p:nvPr/>
        </p:nvSpPr>
        <p:spPr>
          <a:xfrm>
            <a:off x="479395" y="1390724"/>
            <a:ext cx="17928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dirty="0">
                <a:latin typeface="Helvetica" panose="020B0604020202030204" pitchFamily="34" charset="0"/>
                <a:hlinkClick r:id="rId2"/>
              </a:rPr>
              <a:t>https://app.ebtool.nl</a:t>
            </a:r>
            <a:endParaRPr lang="nl-NL" sz="1400" dirty="0">
              <a:latin typeface="Helvetica" panose="020B0604020202030204" pitchFamily="34" charset="0"/>
            </a:endParaRP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E0486CC5-A795-4E18-37C2-4C360C0CA4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8022" y="719517"/>
            <a:ext cx="6270220" cy="5418965"/>
          </a:xfrm>
          <a:prstGeom prst="rect">
            <a:avLst/>
          </a:prstGeom>
        </p:spPr>
      </p:pic>
      <p:sp>
        <p:nvSpPr>
          <p:cNvPr id="4" name="Tekstvak 3">
            <a:extLst>
              <a:ext uri="{FF2B5EF4-FFF2-40B4-BE49-F238E27FC236}">
                <a16:creationId xmlns:a16="http://schemas.microsoft.com/office/drawing/2014/main" id="{6F319A42-DA05-66E0-2B3B-4828B2A017A8}"/>
              </a:ext>
            </a:extLst>
          </p:cNvPr>
          <p:cNvSpPr txBox="1"/>
          <p:nvPr/>
        </p:nvSpPr>
        <p:spPr>
          <a:xfrm>
            <a:off x="479395" y="1979720"/>
            <a:ext cx="38351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>
                <a:latin typeface="Helvetica" panose="020B0604020202030204" pitchFamily="34" charset="0"/>
              </a:rPr>
              <a:t>Na invoer van postcode en huisnummer kunnen de andere gegevens van de woning en de bewoners worden ingevoerd.</a:t>
            </a:r>
          </a:p>
          <a:p>
            <a:r>
              <a:rPr lang="nl-NL" dirty="0">
                <a:latin typeface="Helvetica" panose="020B0604020202030204" pitchFamily="34" charset="0"/>
              </a:rPr>
              <a:t>Dit gaat bij alle andere tools natuurlijk ook op deze manier.</a:t>
            </a:r>
          </a:p>
        </p:txBody>
      </p:sp>
    </p:spTree>
    <p:extLst>
      <p:ext uri="{BB962C8B-B14F-4D97-AF65-F5344CB8AC3E}">
        <p14:creationId xmlns:p14="http://schemas.microsoft.com/office/powerpoint/2010/main" val="20119023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06F840-2A33-0849-B8EF-3BC492C0C3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84573CD-263D-2BC2-A762-94090D695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448" y="873061"/>
            <a:ext cx="11067288" cy="434531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De EBtool is nog meer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53C9059-D373-CEE2-6E9A-2CE793D7E6F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85012" y="1700116"/>
            <a:ext cx="10555224" cy="625575"/>
          </a:xfrm>
          <a:prstGeom prst="rect">
            <a:avLst/>
          </a:prstGeom>
        </p:spPr>
        <p:txBody>
          <a:bodyPr/>
          <a:lstStyle/>
          <a:p>
            <a:r>
              <a:rPr lang="nl-NL" sz="1800" dirty="0">
                <a:latin typeface="Helvetica" panose="020B0604020202030204" pitchFamily="34" charset="0"/>
              </a:rPr>
              <a:t>Om huizenbezitters zover te krijgen dat ze gaan verduurzamen is het belangrijk dat zij eenvoudig aan alle benodigde informatie kunnen komen. Daarom willen we deze centraal aanbieden.</a:t>
            </a:r>
          </a:p>
          <a:p>
            <a:endParaRPr lang="nl-NL" sz="1800" dirty="0">
              <a:latin typeface="Helvetica" panose="020B0604020202030204" pitchFamily="34" charset="0"/>
            </a:endParaRPr>
          </a:p>
          <a:p>
            <a:endParaRPr lang="nl-NL" sz="1800" dirty="0">
              <a:latin typeface="Helvetica" panose="020B0604020202030204" pitchFamily="34" charset="0"/>
            </a:endParaRPr>
          </a:p>
          <a:p>
            <a:pPr marL="0" indent="0">
              <a:buNone/>
            </a:pPr>
            <a:endParaRPr lang="nl-NL" sz="1800" dirty="0">
              <a:latin typeface="Helvetica" panose="020B0604020202030204" pitchFamily="34" charset="0"/>
            </a:endParaRP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1AB456FC-FDEB-FA18-DEF6-94B9C952C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962" y="4501116"/>
            <a:ext cx="2280654" cy="1666632"/>
          </a:xfrm>
          <a:prstGeom prst="rect">
            <a:avLst/>
          </a:prstGeom>
        </p:spPr>
      </p:pic>
      <p:pic>
        <p:nvPicPr>
          <p:cNvPr id="11" name="Afbeelding 10">
            <a:extLst>
              <a:ext uri="{FF2B5EF4-FFF2-40B4-BE49-F238E27FC236}">
                <a16:creationId xmlns:a16="http://schemas.microsoft.com/office/drawing/2014/main" id="{1367D1FA-1D2D-DC14-B2BC-63B6E8E129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8561" y="4532309"/>
            <a:ext cx="1389321" cy="1706880"/>
          </a:xfrm>
          <a:prstGeom prst="rect">
            <a:avLst/>
          </a:prstGeom>
        </p:spPr>
      </p:pic>
      <p:pic>
        <p:nvPicPr>
          <p:cNvPr id="13" name="Afbeelding 12">
            <a:extLst>
              <a:ext uri="{FF2B5EF4-FFF2-40B4-BE49-F238E27FC236}">
                <a16:creationId xmlns:a16="http://schemas.microsoft.com/office/drawing/2014/main" id="{BF814B70-07F4-1BB7-3A8C-B791D72E4F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9284" y="4718600"/>
            <a:ext cx="2025768" cy="1519327"/>
          </a:xfrm>
          <a:prstGeom prst="rect">
            <a:avLst/>
          </a:prstGeom>
        </p:spPr>
      </p:pic>
      <p:pic>
        <p:nvPicPr>
          <p:cNvPr id="15" name="Afbeelding 14">
            <a:extLst>
              <a:ext uri="{FF2B5EF4-FFF2-40B4-BE49-F238E27FC236}">
                <a16:creationId xmlns:a16="http://schemas.microsoft.com/office/drawing/2014/main" id="{8BD3D67C-B82D-1F94-3D60-69C564D513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99997" y="4501116"/>
            <a:ext cx="1736811" cy="1736811"/>
          </a:xfrm>
          <a:prstGeom prst="rect">
            <a:avLst/>
          </a:prstGeom>
        </p:spPr>
      </p:pic>
      <p:sp>
        <p:nvSpPr>
          <p:cNvPr id="4" name="Tekstvak 3">
            <a:extLst>
              <a:ext uri="{FF2B5EF4-FFF2-40B4-BE49-F238E27FC236}">
                <a16:creationId xmlns:a16="http://schemas.microsoft.com/office/drawing/2014/main" id="{773475C3-F166-0CDD-668C-A356E5D40AFC}"/>
              </a:ext>
            </a:extLst>
          </p:cNvPr>
          <p:cNvSpPr txBox="1"/>
          <p:nvPr/>
        </p:nvSpPr>
        <p:spPr>
          <a:xfrm>
            <a:off x="978662" y="2292350"/>
            <a:ext cx="108577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0400" indent="-230400">
              <a:buFont typeface="Arial" panose="020B0604020202020204" pitchFamily="34" charset="0"/>
              <a:buChar char="•"/>
            </a:pPr>
            <a:r>
              <a:rPr lang="nl-NL" dirty="0">
                <a:latin typeface="Helvetica" panose="020B0604020202030204" pitchFamily="34" charset="0"/>
              </a:rPr>
              <a:t>Daarbij kan het helpen als mensen informatie kunnen uitwisselen met gelijkgestemden / buurtbewoners / energiecoaches en eventueel beleidsmakers.</a:t>
            </a:r>
            <a:br>
              <a:rPr lang="nl-NL" dirty="0">
                <a:latin typeface="Helvetica" panose="020B0604020202030204" pitchFamily="34" charset="0"/>
              </a:rPr>
            </a:br>
            <a:r>
              <a:rPr lang="nl-NL" dirty="0">
                <a:latin typeface="Helvetica" panose="020B0604020202030204" pitchFamily="34" charset="0"/>
              </a:rPr>
              <a:t>Daarom hebben we een ‘community’ gebouwd waar interactie kan plaatsvinden.</a:t>
            </a:r>
          </a:p>
        </p:txBody>
      </p:sp>
      <p:sp>
        <p:nvSpPr>
          <p:cNvPr id="6" name="Tekstvak 5">
            <a:extLst>
              <a:ext uri="{FF2B5EF4-FFF2-40B4-BE49-F238E27FC236}">
                <a16:creationId xmlns:a16="http://schemas.microsoft.com/office/drawing/2014/main" id="{F5D13169-4292-DA94-3E98-AB68186AB9A5}"/>
              </a:ext>
            </a:extLst>
          </p:cNvPr>
          <p:cNvSpPr txBox="1"/>
          <p:nvPr/>
        </p:nvSpPr>
        <p:spPr>
          <a:xfrm>
            <a:off x="978662" y="3195658"/>
            <a:ext cx="101517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0400" indent="-230400">
              <a:buFont typeface="Arial" panose="020B0604020202020204" pitchFamily="34" charset="0"/>
              <a:buChar char="•"/>
            </a:pPr>
            <a:r>
              <a:rPr lang="nl-NL" dirty="0">
                <a:latin typeface="Helvetica" panose="020B0604020202030204" pitchFamily="34" charset="0"/>
              </a:rPr>
              <a:t>Ook het bedrijfsleven kan hierbij aanhaken, al dan niet onder regie van gemeente/sturende organisatie.</a:t>
            </a:r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098C5AB2-A9AA-00CD-2021-CDAF0F0786DF}"/>
              </a:ext>
            </a:extLst>
          </p:cNvPr>
          <p:cNvSpPr txBox="1"/>
          <p:nvPr/>
        </p:nvSpPr>
        <p:spPr>
          <a:xfrm>
            <a:off x="978662" y="3809421"/>
            <a:ext cx="10012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0400" indent="-230400">
              <a:buFont typeface="Arial" panose="020B0604020202020204" pitchFamily="34" charset="0"/>
              <a:buChar char="•"/>
            </a:pPr>
            <a:r>
              <a:rPr lang="nl-NL" dirty="0">
                <a:latin typeface="Helvetica" panose="020B0604020202030204" pitchFamily="34" charset="0"/>
              </a:rPr>
              <a:t>Met vooraf gevraagde toestemming kan de gemeente/sturende organisatie ook inzicht krijgen in de (geanonimiseerde) informatie in de aangelegde dossiers.</a:t>
            </a:r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657976D9-F69E-DA79-FBC4-A4994DEA3C6D}"/>
              </a:ext>
            </a:extLst>
          </p:cNvPr>
          <p:cNvSpPr txBox="1"/>
          <p:nvPr/>
        </p:nvSpPr>
        <p:spPr>
          <a:xfrm>
            <a:off x="4287798" y="111205"/>
            <a:ext cx="19078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/>
              <a:t>EBtool community</a:t>
            </a:r>
          </a:p>
        </p:txBody>
      </p:sp>
    </p:spTree>
    <p:extLst>
      <p:ext uri="{BB962C8B-B14F-4D97-AF65-F5344CB8AC3E}">
        <p14:creationId xmlns:p14="http://schemas.microsoft.com/office/powerpoint/2010/main" val="499536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6" grpId="0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C93642-D562-5E9D-DE53-43B4DE3BFD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53BBC97-A147-4427-FCF1-EE83AD1BE6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448" y="873061"/>
            <a:ext cx="11067288" cy="434531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De </a:t>
            </a:r>
            <a:r>
              <a:rPr lang="nl-NL" dirty="0" err="1"/>
              <a:t>EBtool</a:t>
            </a:r>
            <a:r>
              <a:rPr lang="nl-NL" dirty="0"/>
              <a:t> kan ‘white label’ gebruikt worden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A791B28-1CC3-E4ED-FBEF-50C66EFA96D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91362" y="1427067"/>
            <a:ext cx="10555224" cy="959294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nl-NL" sz="1800" dirty="0">
                <a:latin typeface="Helvetica" panose="020B0604020202030204" pitchFamily="34" charset="0"/>
              </a:rPr>
              <a:t>We begrijpen dat het fijn kan zijn als de </a:t>
            </a:r>
            <a:r>
              <a:rPr lang="nl-NL" sz="1800" dirty="0" err="1">
                <a:latin typeface="Helvetica" panose="020B0604020202030204" pitchFamily="34" charset="0"/>
              </a:rPr>
              <a:t>EBtool</a:t>
            </a:r>
            <a:r>
              <a:rPr lang="nl-NL" sz="1800" dirty="0">
                <a:latin typeface="Helvetica" panose="020B0604020202030204" pitchFamily="34" charset="0"/>
              </a:rPr>
              <a:t> onder de vlag van bijvoorbeeld een gemeente of woningcorporatie gebruikt kan worden. Daarom kunnen logo, lettertypen, kleuren, contact gegevens e.d. aangepast worden naar wens van de klant.</a:t>
            </a:r>
          </a:p>
          <a:p>
            <a:endParaRPr lang="nl-NL" sz="1800" dirty="0">
              <a:latin typeface="Helvetica" panose="020B0604020202030204" pitchFamily="34" charset="0"/>
            </a:endParaRPr>
          </a:p>
          <a:p>
            <a:pPr marL="0" indent="0">
              <a:buNone/>
            </a:pPr>
            <a:endParaRPr lang="nl-NL" sz="1800" dirty="0">
              <a:latin typeface="Helvetica" panose="020B0604020202030204" pitchFamily="34" charset="0"/>
            </a:endParaRP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9240862F-1EA1-80B8-C5C0-0D8C628604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512" y="2342844"/>
            <a:ext cx="6506737" cy="3642095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663236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E399A2B-DB32-A52E-FB59-B2E4C76B76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8397" y="70115"/>
            <a:ext cx="5744985" cy="434531"/>
          </a:xfrm>
          <a:prstGeom prst="rect">
            <a:avLst/>
          </a:prstGeom>
        </p:spPr>
        <p:txBody>
          <a:bodyPr/>
          <a:lstStyle/>
          <a:p>
            <a:r>
              <a:rPr lang="nl-NL" b="0" dirty="0"/>
              <a:t>De verschillen overzichtelijk naast elkaar</a:t>
            </a:r>
          </a:p>
        </p:txBody>
      </p:sp>
      <p:graphicFrame>
        <p:nvGraphicFramePr>
          <p:cNvPr id="6" name="Tijdelijke aanduiding voor inhoud 5">
            <a:extLst>
              <a:ext uri="{FF2B5EF4-FFF2-40B4-BE49-F238E27FC236}">
                <a16:creationId xmlns:a16="http://schemas.microsoft.com/office/drawing/2014/main" id="{29FEA015-2937-6231-CDCC-6CF4B7B60301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458808745"/>
              </p:ext>
            </p:extLst>
          </p:nvPr>
        </p:nvGraphicFramePr>
        <p:xfrm>
          <a:off x="203199" y="1553342"/>
          <a:ext cx="5892801" cy="455866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79141">
                  <a:extLst>
                    <a:ext uri="{9D8B030D-6E8A-4147-A177-3AD203B41FA5}">
                      <a16:colId xmlns:a16="http://schemas.microsoft.com/office/drawing/2014/main" val="524805138"/>
                    </a:ext>
                  </a:extLst>
                </a:gridCol>
                <a:gridCol w="895182">
                  <a:extLst>
                    <a:ext uri="{9D8B030D-6E8A-4147-A177-3AD203B41FA5}">
                      <a16:colId xmlns:a16="http://schemas.microsoft.com/office/drawing/2014/main" val="3396770553"/>
                    </a:ext>
                  </a:extLst>
                </a:gridCol>
                <a:gridCol w="618478">
                  <a:extLst>
                    <a:ext uri="{9D8B030D-6E8A-4147-A177-3AD203B41FA5}">
                      <a16:colId xmlns:a16="http://schemas.microsoft.com/office/drawing/2014/main" val="1122765358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b="1" u="none" strike="noStrike" dirty="0">
                          <a:effectLst/>
                        </a:rPr>
                        <a:t>Functionaliteit</a:t>
                      </a:r>
                      <a:endParaRPr lang="nl-NL" sz="11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nl-NL" sz="1100" b="1" u="none" strike="noStrike" dirty="0">
                          <a:effectLst/>
                        </a:rPr>
                        <a:t>Andere tools</a:t>
                      </a:r>
                      <a:endParaRPr lang="nl-NL" sz="11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nl-NL" sz="1100" b="1" u="none" strike="noStrike" dirty="0">
                          <a:effectLst/>
                        </a:rPr>
                        <a:t>EBtool</a:t>
                      </a:r>
                      <a:endParaRPr lang="nl-NL" sz="11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029881518"/>
                  </a:ext>
                </a:extLst>
              </a:tr>
              <a:tr h="16002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Intake via postcode en huisnr.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8475491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Gegevens woning en bewoners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1289289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Energieverbruik bewoners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349080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Gebruikersaccount (emailadres en wachtwoord)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4289512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Tool voldoet aan de AVG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2777458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Gegevens  Kadaster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1490611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Energievergelijking met verbruik andere vergelijkbare woningen in de buurt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9610379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Schatting van de mogelijke jaarlijkse besparing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deels 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9824013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Energieadvies (wat te doen om meer energie te besparen)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1285099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Inzichten over de buurt via links a.h.v. postcode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199937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0447419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 dirty="0">
                          <a:effectLst/>
                        </a:rPr>
                        <a:t>Teksten: NL en </a:t>
                      </a:r>
                      <a:r>
                        <a:rPr lang="nl-NL" sz="1100" u="none" strike="noStrike" dirty="0" err="1">
                          <a:effectLst/>
                        </a:rPr>
                        <a:t>EN</a:t>
                      </a:r>
                      <a:r>
                        <a:rPr lang="nl-NL" sz="1100" u="none" strike="noStrike" dirty="0">
                          <a:effectLst/>
                        </a:rPr>
                        <a:t> met mogelijkheid tot verschillende andere talen</a:t>
                      </a:r>
                      <a:endParaRPr lang="nl-NL" sz="11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8850814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Mogelijkheid tot stellen van vragen door bewoners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0090644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Energiecoaches kunnen de vragen beantwoorden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2822044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 dirty="0">
                          <a:effectLst/>
                        </a:rPr>
                        <a:t>Forum / C</a:t>
                      </a:r>
                      <a:r>
                        <a:rPr lang="nl-NL" sz="1100" dirty="0"/>
                        <a:t>ommunity</a:t>
                      </a:r>
                      <a:endParaRPr lang="nl-NL" sz="11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2047787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Video's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7210796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 dirty="0">
                          <a:effectLst/>
                        </a:rPr>
                        <a:t>Informatielinks per Gemeente en Campagnes</a:t>
                      </a:r>
                      <a:endParaRPr lang="nl-NL" sz="11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5860502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Comminicatie met bewoners (e-mail vanaf gemeente / energiecoach)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nl-NL" sz="11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0213740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2462720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Rol en inlog voor Gemeente Den Haag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9866555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 dirty="0">
                          <a:effectLst/>
                        </a:rPr>
                        <a:t>Rol en inlog voor Duurzaam Den Haag</a:t>
                      </a:r>
                      <a:endParaRPr lang="nl-NL" sz="11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7213868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Rol en inlog voor Energie-buurt-initiatieven Den Haag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4297534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Rol en inlog voor Energiecoaches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deels 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 dirty="0">
                          <a:effectLst/>
                        </a:rPr>
                        <a:t>√</a:t>
                      </a:r>
                      <a:endParaRPr lang="nl-NL" sz="11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32242443"/>
                  </a:ext>
                </a:extLst>
              </a:tr>
            </a:tbl>
          </a:graphicData>
        </a:graphic>
      </p:graphicFrame>
      <p:graphicFrame>
        <p:nvGraphicFramePr>
          <p:cNvPr id="9" name="Tabel 8">
            <a:extLst>
              <a:ext uri="{FF2B5EF4-FFF2-40B4-BE49-F238E27FC236}">
                <a16:creationId xmlns:a16="http://schemas.microsoft.com/office/drawing/2014/main" id="{3F9CF721-2A65-0F8A-D26C-8F5B412F95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2144576"/>
              </p:ext>
            </p:extLst>
          </p:nvPr>
        </p:nvGraphicFramePr>
        <p:xfrm>
          <a:off x="6168007" y="1553342"/>
          <a:ext cx="5892801" cy="32385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79141">
                  <a:extLst>
                    <a:ext uri="{9D8B030D-6E8A-4147-A177-3AD203B41FA5}">
                      <a16:colId xmlns:a16="http://schemas.microsoft.com/office/drawing/2014/main" val="2084268926"/>
                    </a:ext>
                  </a:extLst>
                </a:gridCol>
                <a:gridCol w="904388">
                  <a:extLst>
                    <a:ext uri="{9D8B030D-6E8A-4147-A177-3AD203B41FA5}">
                      <a16:colId xmlns:a16="http://schemas.microsoft.com/office/drawing/2014/main" val="742331429"/>
                    </a:ext>
                  </a:extLst>
                </a:gridCol>
                <a:gridCol w="609272">
                  <a:extLst>
                    <a:ext uri="{9D8B030D-6E8A-4147-A177-3AD203B41FA5}">
                      <a16:colId xmlns:a16="http://schemas.microsoft.com/office/drawing/2014/main" val="3762313373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b="1" u="none" strike="noStrike" dirty="0">
                          <a:effectLst/>
                        </a:rPr>
                        <a:t>Functionaliteit</a:t>
                      </a:r>
                      <a:endParaRPr lang="nl-NL" sz="11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nl-NL" sz="1100" b="1" u="none" strike="noStrike" dirty="0">
                          <a:effectLst/>
                        </a:rPr>
                        <a:t>Andere tools</a:t>
                      </a:r>
                      <a:endParaRPr lang="nl-NL" sz="11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nl-NL" sz="1100" b="1" u="none" strike="noStrike" dirty="0">
                          <a:effectLst/>
                        </a:rPr>
                        <a:t>EBtool</a:t>
                      </a:r>
                      <a:endParaRPr lang="nl-NL" sz="11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8030849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 dirty="0">
                          <a:effectLst/>
                        </a:rPr>
                        <a:t>Configureerbare Vragenlijsten</a:t>
                      </a:r>
                      <a:endParaRPr lang="nl-NL" sz="11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6771209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 dirty="0">
                          <a:effectLst/>
                        </a:rPr>
                        <a:t>Configureerbare Adviezen bij vragenlijsten</a:t>
                      </a:r>
                      <a:endParaRPr lang="nl-NL" sz="11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8475368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Gewogen Adviezen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2709781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Configureerbare helpteksten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174815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Campagnes met planbare activiteiten  (bijv. een isolatieactie in een wijk)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2428697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Campagnes met koppeling met landingpagina's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06581521"/>
                  </a:ext>
                </a:extLst>
              </a:tr>
              <a:tr h="190500">
                <a:tc gridSpan="2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Zelf informatielinks toevoegen aan het menu Informatie, gekoppeld aan postcodes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nl-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7203980"/>
                  </a:ext>
                </a:extLst>
              </a:tr>
              <a:tr h="190500">
                <a:tc gridSpan="2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Zelf informatiepagina's toevoegen (gekoppeld aan postcoeds, campagnes,etc)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nl-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6668477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6158821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Bevat alle Provincies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sz="1100" u="none" strike="noStrike" dirty="0">
                          <a:effectLst/>
                        </a:rPr>
                        <a:t>√</a:t>
                      </a:r>
                      <a:endParaRPr lang="nl-NL" sz="11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8379317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Bevat alle Gemeentes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 dirty="0">
                          <a:effectLst/>
                        </a:rPr>
                        <a:t>√</a:t>
                      </a:r>
                      <a:endParaRPr lang="nl-NL" sz="11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1777182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 dirty="0">
                          <a:effectLst/>
                        </a:rPr>
                        <a:t>Bevat alle Wijken</a:t>
                      </a:r>
                      <a:endParaRPr lang="nl-NL" sz="11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 dirty="0">
                          <a:effectLst/>
                        </a:rPr>
                        <a:t>√</a:t>
                      </a:r>
                      <a:endParaRPr lang="nl-NL" sz="11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8589796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Bevat alle Buurten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1941653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 dirty="0">
                          <a:effectLst/>
                        </a:rPr>
                        <a:t>Bevat alle Adressen in NL</a:t>
                      </a:r>
                      <a:endParaRPr lang="nl-NL" sz="11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nl-NL" sz="11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9316977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Bevat alle CV-ketels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nl-NL" sz="11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√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8854754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NL" sz="1100" u="none" strike="noStrike">
                          <a:effectLst/>
                        </a:rPr>
                        <a:t>Bevat alle beschikbare Energielabels</a:t>
                      </a:r>
                      <a:endParaRPr lang="nl-NL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 dirty="0">
                          <a:effectLst/>
                        </a:rPr>
                        <a:t>√</a:t>
                      </a:r>
                      <a:endParaRPr lang="nl-NL" sz="11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nl-NL" sz="1100" u="none" strike="noStrike" dirty="0">
                          <a:effectLst/>
                        </a:rPr>
                        <a:t>√</a:t>
                      </a:r>
                      <a:endParaRPr lang="nl-NL" sz="11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5264363"/>
                  </a:ext>
                </a:extLst>
              </a:tr>
            </a:tbl>
          </a:graphicData>
        </a:graphic>
      </p:graphicFrame>
      <p:sp>
        <p:nvSpPr>
          <p:cNvPr id="11" name="Tekstvak 10">
            <a:extLst>
              <a:ext uri="{FF2B5EF4-FFF2-40B4-BE49-F238E27FC236}">
                <a16:creationId xmlns:a16="http://schemas.microsoft.com/office/drawing/2014/main" id="{9BC6FB55-43C3-53D2-CFA5-67CB5C27FAFF}"/>
              </a:ext>
            </a:extLst>
          </p:cNvPr>
          <p:cNvSpPr txBox="1"/>
          <p:nvPr/>
        </p:nvSpPr>
        <p:spPr>
          <a:xfrm>
            <a:off x="6283104" y="5131523"/>
            <a:ext cx="57056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dirty="0">
                <a:latin typeface="Helvetica" panose="020B0604020202030204" pitchFamily="34" charset="0"/>
              </a:rPr>
              <a:t>Campagnes omvatten verschillende planbare activiteiten en zijn ontworpen om een specifiek, meetbaar doel te bereiken.</a:t>
            </a:r>
          </a:p>
          <a:p>
            <a:endParaRPr lang="nl-NL" sz="1400" dirty="0">
              <a:latin typeface="Helvetica" panose="020B0604020202030204" pitchFamily="34" charset="0"/>
            </a:endParaRPr>
          </a:p>
          <a:p>
            <a:r>
              <a:rPr lang="nl-NL" sz="1400" dirty="0">
                <a:latin typeface="Helvetica" panose="020B0604020202030204" pitchFamily="34" charset="0"/>
              </a:rPr>
              <a:t>Campagnes zijn naar keuze gekoppeld aan een gemeente/wijk/buurt.</a:t>
            </a:r>
          </a:p>
        </p:txBody>
      </p:sp>
      <p:sp>
        <p:nvSpPr>
          <p:cNvPr id="12" name="Tekstvak 11">
            <a:extLst>
              <a:ext uri="{FF2B5EF4-FFF2-40B4-BE49-F238E27FC236}">
                <a16:creationId xmlns:a16="http://schemas.microsoft.com/office/drawing/2014/main" id="{99530A38-BEB4-1DDB-BE7C-03BF6BC8A37E}"/>
              </a:ext>
            </a:extLst>
          </p:cNvPr>
          <p:cNvSpPr txBox="1"/>
          <p:nvPr/>
        </p:nvSpPr>
        <p:spPr>
          <a:xfrm>
            <a:off x="682639" y="844328"/>
            <a:ext cx="112646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>
                <a:latin typeface="Helvetica" panose="020B0604020202030204" pitchFamily="34" charset="0"/>
              </a:rPr>
              <a:t>We hebben goed nagedacht en 1,5 jaar ontwikkeld met gebruikmaking van onze bestaande functionaliteiten.</a:t>
            </a:r>
          </a:p>
        </p:txBody>
      </p:sp>
    </p:spTree>
    <p:extLst>
      <p:ext uri="{BB962C8B-B14F-4D97-AF65-F5344CB8AC3E}">
        <p14:creationId xmlns:p14="http://schemas.microsoft.com/office/powerpoint/2010/main" val="40132594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E508D2-EC70-E7CA-7B8B-02F332F0C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7E9527-256C-0AF5-5741-090C7ED23E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2338" y="2892600"/>
            <a:ext cx="3250194" cy="434531"/>
          </a:xfrm>
          <a:prstGeom prst="rect">
            <a:avLst/>
          </a:prstGeom>
        </p:spPr>
        <p:txBody>
          <a:bodyPr/>
          <a:lstStyle/>
          <a:p>
            <a:pPr algn="ctr">
              <a:tabLst>
                <a:tab pos="1074738" algn="l"/>
              </a:tabLst>
            </a:pPr>
            <a:r>
              <a:rPr lang="nl-NL" dirty="0"/>
              <a:t>Heeft u vragen?</a:t>
            </a:r>
            <a:endParaRPr lang="nl-NL" dirty="0">
              <a:highlight>
                <a:srgbClr val="FFFF00"/>
              </a:highlight>
            </a:endParaRPr>
          </a:p>
        </p:txBody>
      </p:sp>
      <p:sp>
        <p:nvSpPr>
          <p:cNvPr id="3" name="Tekstvak 2">
            <a:extLst>
              <a:ext uri="{FF2B5EF4-FFF2-40B4-BE49-F238E27FC236}">
                <a16:creationId xmlns:a16="http://schemas.microsoft.com/office/drawing/2014/main" id="{9219594B-7AAC-F39B-9EB8-27394EC8DB76}"/>
              </a:ext>
            </a:extLst>
          </p:cNvPr>
          <p:cNvSpPr txBox="1"/>
          <p:nvPr/>
        </p:nvSpPr>
        <p:spPr>
          <a:xfrm>
            <a:off x="4470902" y="3429000"/>
            <a:ext cx="3250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>
                <a:latin typeface="Helvetica" panose="020B0604020202030204" pitchFamily="34" charset="0"/>
              </a:rPr>
              <a:t>Website: </a:t>
            </a:r>
            <a:r>
              <a:rPr lang="nl-NL" dirty="0">
                <a:latin typeface="Helvetica" panose="020B0604020202030204" pitchFamily="34" charset="0"/>
                <a:hlinkClick r:id="rId2"/>
              </a:rPr>
              <a:t>https://www.ebtool.nl</a:t>
            </a:r>
            <a:endParaRPr lang="nl-NL" dirty="0">
              <a:latin typeface="Helvetica" panose="020B0604020202030204" pitchFamily="34" charset="0"/>
            </a:endParaRPr>
          </a:p>
          <a:p>
            <a:r>
              <a:rPr lang="nl-NL" dirty="0">
                <a:latin typeface="Helvetica" panose="020B0604020202030204" pitchFamily="34" charset="0"/>
              </a:rPr>
              <a:t>Informatie: </a:t>
            </a:r>
            <a:r>
              <a:rPr lang="nl-NL" dirty="0">
                <a:latin typeface="Helvetica" panose="020B0604020202030204" pitchFamily="34" charset="0"/>
                <a:hlinkClick r:id="rId3"/>
              </a:rPr>
              <a:t>info@ebtool.nl</a:t>
            </a:r>
            <a:endParaRPr lang="nl-NL" dirty="0">
              <a:latin typeface="Helvetica" panose="020B0604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7332801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9563</TotalTime>
  <Words>2201</Words>
  <Application>Microsoft Office PowerPoint</Application>
  <PresentationFormat>Breedbeeld</PresentationFormat>
  <Paragraphs>243</Paragraphs>
  <Slides>30</Slides>
  <Notes>1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30</vt:i4>
      </vt:variant>
    </vt:vector>
  </HeadingPairs>
  <TitlesOfParts>
    <vt:vector size="36" baseType="lpstr">
      <vt:lpstr>Aptos Narrow</vt:lpstr>
      <vt:lpstr>Arial</vt:lpstr>
      <vt:lpstr>Calibri</vt:lpstr>
      <vt:lpstr>Helvetica</vt:lpstr>
      <vt:lpstr>Telegraf</vt:lpstr>
      <vt:lpstr>Kantoorthema</vt:lpstr>
      <vt:lpstr>De EBtool helpt bij verduurzamen</vt:lpstr>
      <vt:lpstr>Om doelen in Den Haag te halen in 2050 moet er opgeschaald worden </vt:lpstr>
      <vt:lpstr>Uitkomsten van de Monitor Duurzaam Leven 2025</vt:lpstr>
      <vt:lpstr>Van idee naar een tool met een plan</vt:lpstr>
      <vt:lpstr>Waarin verschilt de EBtool van andere tools?</vt:lpstr>
      <vt:lpstr>PowerPoint-presentatie</vt:lpstr>
      <vt:lpstr>PowerPoint-presentatie</vt:lpstr>
      <vt:lpstr>PowerPoint-presentatie</vt:lpstr>
      <vt:lpstr>Hoe werk de trechterbenadering?</vt:lpstr>
      <vt:lpstr>Hoe werk de trechterbenadering?</vt:lpstr>
      <vt:lpstr>PowerPoint-presentatie</vt:lpstr>
      <vt:lpstr>De Energievergelijking met het verbruik in een postcode</vt:lpstr>
      <vt:lpstr>Hoe werk de trechterbenadering?</vt:lpstr>
      <vt:lpstr>Hoe werk de trechterbenadering?</vt:lpstr>
      <vt:lpstr>Hoe werk de trechterbenadering?</vt:lpstr>
      <vt:lpstr>Hoe werk de trechterbenadering?</vt:lpstr>
      <vt:lpstr>Hoe werk de trechterbenadering?</vt:lpstr>
      <vt:lpstr>Wat we missen bij bestaande verduurzamingstools online</vt:lpstr>
      <vt:lpstr>De aanpak met de EBtool</vt:lpstr>
      <vt:lpstr>De EBtool voor een digitale intake</vt:lpstr>
      <vt:lpstr>Hoe kunnen we mensen helpen die nu al meteen willen verduurzamen?</vt:lpstr>
      <vt:lpstr>Data verzamelen en samenvoegen</vt:lpstr>
      <vt:lpstr>De Energie-Besparings-Tool (EBtool)</vt:lpstr>
      <vt:lpstr>Inzicht energieverbruik met de EBtool</vt:lpstr>
      <vt:lpstr>Bewoners krijgen op de website en via de EBtool informatie over hun wijk.</vt:lpstr>
      <vt:lpstr>EBtool voor bewoners</vt:lpstr>
      <vt:lpstr>De EBtool is nog meer</vt:lpstr>
      <vt:lpstr>De EBtool kan ‘white label’ gebruikt worden</vt:lpstr>
      <vt:lpstr>De verschillen overzichtelijk naast elkaar</vt:lpstr>
      <vt:lpstr>Heeft u vragen?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André Harder</dc:creator>
  <cp:lastModifiedBy>Remco Boom</cp:lastModifiedBy>
  <cp:revision>269</cp:revision>
  <cp:lastPrinted>2026-04-14T20:03:49Z</cp:lastPrinted>
  <dcterms:created xsi:type="dcterms:W3CDTF">2025-07-23T10:01:20Z</dcterms:created>
  <dcterms:modified xsi:type="dcterms:W3CDTF">2026-04-30T13:33:47Z</dcterms:modified>
</cp:coreProperties>
</file>